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notesMasterIdLst>
    <p:notesMasterId r:id="rId25"/>
  </p:notesMasterIdLst>
  <p:sldIdLst>
    <p:sldId id="256" r:id="rId12"/>
    <p:sldId id="257" r:id="rId13"/>
    <p:sldId id="258" r:id="rId14"/>
    <p:sldId id="259" r:id="rId15"/>
    <p:sldId id="268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</p:sldIdLst>
  <p:sldSz cx="12192000" cy="6858000"/>
  <p:notesSz cx="6858000" cy="9144000"/>
  <p:defaultTextStyle>
    <a:defPPr>
      <a:defRPr lang="en-GB"/>
    </a:defPPr>
    <a:lvl1pPr algn="l" rtl="0" fontAlgn="base" hangingPunct="0">
      <a:lnSpc>
        <a:spcPct val="93000"/>
      </a:lnSpc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1pPr>
    <a:lvl2pPr marL="742950" indent="-285750" algn="l" rtl="0" fontAlgn="base" hangingPunct="0">
      <a:lnSpc>
        <a:spcPct val="93000"/>
      </a:lnSpc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2pPr>
    <a:lvl3pPr marL="1143000" indent="-228600" algn="l" rtl="0" fontAlgn="base" hangingPunct="0">
      <a:lnSpc>
        <a:spcPct val="93000"/>
      </a:lnSpc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3pPr>
    <a:lvl4pPr marL="1600200" indent="-228600" algn="l" rtl="0" fontAlgn="base" hangingPunct="0">
      <a:lnSpc>
        <a:spcPct val="93000"/>
      </a:lnSpc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4pPr>
    <a:lvl5pPr marL="2057400" indent="-228600" algn="l" rtl="0" fontAlgn="base" hangingPunct="0">
      <a:lnSpc>
        <a:spcPct val="93000"/>
      </a:lnSpc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XO Oriel" pitchFamily="16" charset="0"/>
        <a:ea typeface="Microsoft YaHei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384" y="2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81280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914400" algn="l"/>
                <a:tab pos="18288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914400" algn="l"/>
                <a:tab pos="18288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914400" algn="l"/>
                <a:tab pos="18288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914400" algn="l"/>
                <a:tab pos="18288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fld id="{E3F59122-3C29-4B42-A1A5-E09D31DF239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019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EC37FCB-868B-4AD0-A5AE-EC497F81AE27}" type="slidenum">
              <a:rPr lang="ru-RU"/>
              <a:pPr/>
              <a:t>1</a:t>
            </a:fld>
            <a:endParaRPr 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B5EAEDC0-BD9E-487A-BA78-C872732ADF1A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1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00F3CD-CCA1-4A18-889E-B8A6227C449D}" type="slidenum">
              <a:rPr lang="ru-RU"/>
              <a:pPr/>
              <a:t>10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D9104F3F-757F-4081-8040-D3529F796CCB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10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0D76E0-8146-4B2C-9421-89703F724FD4}" type="slidenum">
              <a:rPr lang="ru-RU"/>
              <a:pPr/>
              <a:t>11</a:t>
            </a:fld>
            <a:endParaRPr lang="ru-RU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ACCE3B39-2F4D-40F6-98ED-FA91929B6856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11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59A017-C8F3-4C77-8FCA-A9823BB25B4C}" type="slidenum">
              <a:rPr lang="ru-RU"/>
              <a:pPr/>
              <a:t>12</a:t>
            </a:fld>
            <a:endParaRPr lang="ru-RU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7743F361-CFF1-45A6-8C0B-D2DFF8368190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12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AD1020-EBB9-42A5-A9B9-83331DEE5A40}" type="slidenum">
              <a:rPr lang="ru-RU"/>
              <a:pPr/>
              <a:t>13</a:t>
            </a:fld>
            <a:endParaRPr lang="ru-RU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9FA8D669-AB14-4D69-84DF-E7987058F96D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13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C1E658-DB19-4758-B724-81CAECEBCED6}" type="slidenum">
              <a:rPr lang="ru-RU"/>
              <a:pPr/>
              <a:t>2</a:t>
            </a:fld>
            <a:endParaRPr lang="ru-RU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E6D376B5-80EB-44AA-875C-B466FE3D5090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2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494CCD-45F6-4391-971B-BD7E404DF75B}" type="slidenum">
              <a:rPr lang="ru-RU"/>
              <a:pPr/>
              <a:t>3</a:t>
            </a:fld>
            <a:endParaRPr lang="ru-RU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6BC015DB-F68C-4387-ABBB-937046014867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3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C299BE-53B2-4A60-BF6E-84BDD604EFCA}" type="slidenum">
              <a:rPr lang="ru-RU"/>
              <a:pPr/>
              <a:t>4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EE88BA24-D055-4765-9C95-140A981147DC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4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C299BE-53B2-4A60-BF6E-84BDD604EFCA}" type="slidenum">
              <a:rPr lang="ru-RU"/>
              <a:pPr/>
              <a:t>5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EE88BA24-D055-4765-9C95-140A981147DC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5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676652-9A8F-4016-B672-1BA00E7EE5E5}" type="slidenum">
              <a:rPr lang="ru-RU"/>
              <a:pPr/>
              <a:t>6</a:t>
            </a:fld>
            <a:endParaRPr lang="ru-RU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2009228B-6748-44A1-AB74-C52812E89580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6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55EE4B0-733A-43C6-BC0C-D47EA284993E}" type="slidenum">
              <a:rPr lang="ru-RU"/>
              <a:pPr/>
              <a:t>7</a:t>
            </a:fld>
            <a:endParaRPr 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8A1A7CFC-DD83-4A72-AE16-D6578BB804D8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7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EC0ED4-0871-4333-B31F-7B52822C28A7}" type="slidenum">
              <a:rPr lang="ru-RU"/>
              <a:pPr/>
              <a:t>8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3D6D9691-6318-426B-9976-338FF16129D7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8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39AB2D-3BDE-4A72-A9C3-34B901BB4393}" type="slidenum">
              <a:rPr lang="ru-RU"/>
              <a:pPr/>
              <a:t>9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5800" y="1143000"/>
            <a:ext cx="5484813" cy="3084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ts val="13"/>
              </a:spcBef>
              <a:spcAft>
                <a:spcPts val="13"/>
              </a:spcAft>
            </a:pPr>
            <a:endParaRPr lang="ru-RU" sz="2000" dirty="0">
              <a:latin typeface="XO Oriel" pitchFamily="16" charset="0"/>
              <a:ea typeface="Microsoft YaHei" charset="-122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XO Oriel" pitchFamily="16" charset="0"/>
                <a:ea typeface="Microsoft YaHei" charset="-122"/>
              </a:defRPr>
            </a:lvl9pPr>
          </a:lstStyle>
          <a:p>
            <a:pPr algn="r">
              <a:lnSpc>
                <a:spcPct val="100000"/>
              </a:lnSpc>
            </a:pPr>
            <a:fld id="{B1BC145E-0374-4AEB-8208-EB5E0D82F888}" type="slidenum">
              <a:rPr lang="ru-RU" sz="1200">
                <a:latin typeface="Martian Mono" charset="0"/>
                <a:cs typeface="Segoe UI" charset="0"/>
              </a:rPr>
              <a:pPr algn="r">
                <a:lnSpc>
                  <a:spcPct val="100000"/>
                </a:lnSpc>
              </a:pPr>
              <a:t>9</a:t>
            </a:fld>
            <a:endParaRPr lang="ru-RU" sz="1200">
              <a:latin typeface="Martian Mono" charset="0"/>
              <a:cs typeface="Segoe U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77C250-31AD-4D58-8898-CBE1AD27EC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506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ED8E9EA-EC29-4E08-AA7C-884DCDD2D2B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39150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15DB42-9945-48F7-BB2B-F9ACA4BACA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136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2BD0230-C082-40EC-8C3B-C7EFFB9FB93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62969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54534C5-2C35-4878-A048-9138DB3E90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48336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249FD6-85B9-4132-ACA1-3B0105EE467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2874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D73C38-5D3A-48AE-9CCC-9D7F9394FC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99882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F0553F0-C359-4136-B109-3268BBAD16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52892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3B98B43-65A9-41F8-8BF5-3C2A2FFB43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34573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6DBC2C-185B-44CD-A2FA-02EA36915E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17187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7C7088-5CB1-4B88-8D2D-920EFD78F89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82614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0F092FC-59DC-49D1-9F9C-C50259F8C9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0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086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086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4079B66-07F9-44BF-A4A9-21FA7EE677F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831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086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086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66C3778-8D2B-4BD7-ABF5-5174330A46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63857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BB946C8-39EC-43B6-8172-A8FE351D9B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70710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F12DB1-6EF6-4450-BBE1-9C22F26480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735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97DA7A-81E7-4C9B-A231-6DAC8479D6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47230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1850" y="4589463"/>
            <a:ext cx="5180013" cy="1497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64263" y="4589463"/>
            <a:ext cx="5180012" cy="1497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030A0EF-75C8-47FC-A793-F62D6676CA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989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8A54F11-48B7-4E86-AE2B-1DD0F648D2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4330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5C8079F-913F-4B01-ADA0-7BFECC7CAA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4564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745264-7756-477E-A997-DD7E28A2BF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0058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62E2CCE-42E0-4F88-82E4-ADAC71190B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97828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63FB74-E1B7-49C7-A6E5-33E9213F090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300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B84E445-4428-44C1-8C7E-77F6B67C28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7871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A28A624-0A72-45AC-A12B-447C586D82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14599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16963" y="1709738"/>
            <a:ext cx="2627312" cy="43767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1850" y="1709738"/>
            <a:ext cx="7732713" cy="43767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6824BBB-511C-4E61-959B-37A6855DE1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345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BD45DA-FF13-4C88-88DD-035A685344A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138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4E90CE6-7E36-4E8C-8986-3CB2B76438C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539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9788" y="1681163"/>
            <a:ext cx="2500312" cy="820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2500" y="1681163"/>
            <a:ext cx="2501900" cy="820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746985B-5EC4-4EEC-9D5D-2FE28DF656E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99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18E0A73-8762-4BAB-8510-694A72BC7C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06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9D3A11-6FC8-4B01-A5B9-BA727DCD31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779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B8AAFB1-9F3D-4ABF-8F02-305050015D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972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0EE290B-A70B-4557-98F3-93C16FB20BA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30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787D12-7915-405F-B1B2-3990BDE3747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392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6B387BB-A294-4FAC-86E0-0FBB0231119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24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B39F31F-1119-4F89-B359-C96AE01B27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393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7313" cy="21367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9788" y="365125"/>
            <a:ext cx="7732712" cy="21367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6CC387-DF54-4394-9DDF-40CD8AC80D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7487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F7D7C6E-D604-4C40-815D-DB3C11C5FE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7975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2F41FD-661E-4370-9F10-778BB0CB5D8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946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2291E46-2351-41F7-BC50-A6D6BE2289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175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6B1504E-C36D-465B-8089-4FD822700D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8051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57648E-3588-4493-B9B9-1BE9A26490B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9904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A4FBF5B-ED6B-4364-92A3-51AB05F993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154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51E41CF-B19B-4BDC-BE03-FB160A7BC1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29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B948BC-5490-45E7-811F-0A61528E849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412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B74047-9E17-4632-B8EF-AF48993CFFD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6669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84176A1-08E5-48D9-B246-F93CAA7400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9823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3C17660-987A-418F-8F12-77730C529B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453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2743200" cy="57610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65125"/>
            <a:ext cx="8077200" cy="57610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F12207-11DC-4EEF-B101-55065B2A87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3812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C52EB8-64EB-4034-A645-EC04DC6975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5119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04C508A-52C2-4D7F-9728-FDE70258BB9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9094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4E8093-98CE-4F77-B06B-964C92F254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152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08612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1036DA2-BCB3-45FC-9577-4A4EB70C5B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854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75DBCB0-3B97-4187-B391-2B2FA95D6C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5342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B94894F-EAB2-4F12-A925-D7D75F8B71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3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513013" cy="43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3613" y="1825625"/>
            <a:ext cx="2513012" cy="43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BC84FE-08B8-4A52-8113-248E0D3ECF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6097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BB0C3B-BB16-4B21-99B2-E58DF2030A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9354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BD73B74-D565-46D5-A8C7-897AADD335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592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EBB856-25A1-4D88-B518-CF787FCECD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1760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394E17-A8B7-433B-91BD-0D0D418AFA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8666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7613" y="273050"/>
            <a:ext cx="2741612" cy="530701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5613" cy="530701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992943-CFFF-4486-947E-5CE904B78E7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884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6BFC1A-1D7F-4948-99AE-82B78C4AA3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098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A633F8F-7AFD-4E97-A6E0-7E25815FB60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063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945EFD-B216-4F4E-9F93-AE455F5D95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4554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83188" y="987425"/>
            <a:ext cx="3008312" cy="487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43900" y="987425"/>
            <a:ext cx="3008313" cy="487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930401-DF23-4945-A409-D3719ADFF4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8654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B8875E5-D373-45AB-8496-F5F4D351E5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999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41835E-63ED-41DD-BBE6-07B4CDC1181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199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8E82A2A-DF01-4258-ABC9-BF3F7EB364D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7935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F99996-0588-4D65-874E-CEDC27CC1C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4973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53657B-0DC0-4EAA-A706-A8408EB5E9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9818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F3EF21-BAE4-4A1C-99C9-AECB8FB051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8575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24BFA72-BDD3-4874-9539-5EBBBF0670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780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2627313" cy="54006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9788" y="457200"/>
            <a:ext cx="7732712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394EC1A-5D64-49F7-A490-5E4133B684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62093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0286DB-BC01-4034-9A0E-37619244E3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77376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DC8D2E-2D27-4CF9-B436-36BF198007A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2453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45154D-23EF-4198-945E-EA1106D568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128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83188" y="987425"/>
            <a:ext cx="3008312" cy="487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43900" y="987425"/>
            <a:ext cx="3008313" cy="487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4FFEA28-4B33-4AEC-8178-0BF16A0BE7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8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1E972E3-D430-41E3-8DEE-6991060D0C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843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64B72D0-99A5-4EA1-BA2B-D87E0DEDB6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4721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B84548-C0AD-40BD-B7DC-E60BA08FFCD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266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0C48F17-7189-4AC9-9CDB-EB84E0E3F8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3695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D45335E-C99C-43DD-B5BD-9242BDDD1B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7086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F4041FB-3BEF-4C6E-8EA1-25BCE7D6B62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7440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144FE3-EE12-47F6-8705-58FD1709F8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6132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2627313" cy="54006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9788" y="457200"/>
            <a:ext cx="7732712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F141A51-899A-4E7E-A8D4-5D809849E7D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261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F8AA287-5D7D-4D78-9D3A-E93C2A3E3C6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4644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7D3C4F-4A14-484B-92B1-B624A3FBA6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638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A549CA-A988-4903-97C6-5C7E1D0215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86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24C178-A36A-4A89-AC7B-DCE765D764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112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131A9C5-39C6-4229-90EC-D58215D75E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2267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C96C6A-A547-49EB-AFBB-25357B136B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36187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CD86F7-B40F-4D45-8D52-A19D28EA5B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3555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963FB0-8A49-42AA-9133-51473E8089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89228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637BA79-B253-42F0-A36E-3B3EB57A7B9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446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F0237B-C5BA-4FF4-BD6F-CE0A8B2E3E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2832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E8F0C29-B04F-47B3-AAA2-5A87A7A094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77488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3200" cy="5003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5003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FA623A4-AF8D-4C25-8731-30530481B9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9003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6379C6C-0124-4554-AE23-917361EAAD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78114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2A06C6E-F39E-4718-9077-EEA16FB3C48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458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BFE6234-68E8-4917-81D9-9B71A4F780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9902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84D6EEA-3CD6-43F0-9602-BC337414BE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5518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6346AB-B40D-4338-8294-178051A7EA2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7557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4F09EB0-BDE3-4090-8864-1ADC6426CFE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177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8AB93B1-F795-496A-8E7A-0DA6629A18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13344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D2AF4D-8D2B-45C3-B6FA-F3583507ED3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25503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8DC972-F3FD-40F7-B5D7-3742FB4855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67063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48E770-CA9D-4790-A593-C2FB9CF6E7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60706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164732A-8CCB-41E0-B30F-B07E9D055A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81822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086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086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6220D9-408C-4FDA-A631-AF87C21949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18532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02AB662-35F2-4ED5-86C2-9F3A84CB77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0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7CB1E3-3795-48F6-9854-27E74AC0C4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09798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865050E-3A2C-4F88-BE40-288F299A0E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276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F11411B-DCBE-40BC-A002-721920DB87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6347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3789363" cy="5808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79963" y="365125"/>
            <a:ext cx="3789362" cy="5808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DF6D21-1E5A-4E19-B167-5DC3779A62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52051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979ACC8-EED9-48AD-A53E-342964F971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2131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2FB9CA7-0553-4B66-A904-E69D376483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3647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709A08-36A6-4D70-AAAD-0CB0635379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03761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4725724-022B-4022-BC1E-6CFBD1C0C4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2127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623AA9-F5CA-4BD9-9AE2-B74DBC89E3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13762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DEA0D2D-5BEB-43C1-B8EA-44A64BA99B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68524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086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086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6FCD049-7001-45A6-89E1-3B274F03C30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909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242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5178425" cy="434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текста</a:t>
            </a:r>
          </a:p>
          <a:p>
            <a:pPr lvl="1"/>
            <a:r>
              <a:rPr lang="en-GB"/>
              <a:t>Второй уровень</a:t>
            </a:r>
          </a:p>
          <a:p>
            <a:pPr lvl="2"/>
            <a:r>
              <a:rPr lang="en-GB"/>
              <a:t>Третий уровень</a:t>
            </a:r>
          </a:p>
          <a:p>
            <a:pPr lvl="3"/>
            <a:r>
              <a:rPr lang="en-GB"/>
              <a:t>Четвертый уровень</a:t>
            </a:r>
          </a:p>
          <a:p>
            <a:pPr lvl="4"/>
            <a:r>
              <a:rPr lang="en-GB"/>
              <a:t>Пятый уровень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C563C0A7-360A-4111-807C-3F4C6C4FC1A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242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2425" cy="434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текста</a:t>
            </a:r>
          </a:p>
          <a:p>
            <a:pPr lvl="1"/>
            <a:r>
              <a:rPr lang="en-GB"/>
              <a:t>Второй уровень</a:t>
            </a:r>
          </a:p>
          <a:p>
            <a:pPr lvl="2"/>
            <a:r>
              <a:rPr lang="en-GB"/>
              <a:t>Третий уровень</a:t>
            </a:r>
          </a:p>
          <a:p>
            <a:pPr lvl="3"/>
            <a:r>
              <a:rPr lang="en-GB"/>
              <a:t>Четвертый уровень</a:t>
            </a:r>
          </a:p>
          <a:p>
            <a:pPr lvl="4"/>
            <a:r>
              <a:rPr lang="en-GB"/>
              <a:t>Пятый уровень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F7606B58-2930-4D18-83F7-305015DD5F8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1850" y="1709738"/>
            <a:ext cx="10512425" cy="284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1850" y="4589463"/>
            <a:ext cx="10512425" cy="149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текста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6A8BB798-627F-480D-9BFF-F29A24B358E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9788" y="365125"/>
            <a:ext cx="1051242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681163"/>
            <a:ext cx="5154612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текста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267746E4-99C4-4315-984B-2234B30A490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242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83CAF660-54C5-45F9-BFF6-32C042382E5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B4C6C146-D94B-4CBF-94AD-6C788C310CC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0"/>
            <a:ext cx="10969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заглавия щёлкните мышью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69625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щёлкните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9788" y="457200"/>
            <a:ext cx="3929062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83188" y="987425"/>
            <a:ext cx="6169025" cy="487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текста</a:t>
            </a:r>
          </a:p>
          <a:p>
            <a:pPr lvl="1"/>
            <a:r>
              <a:rPr lang="en-GB"/>
              <a:t>Второй уровень</a:t>
            </a:r>
          </a:p>
          <a:p>
            <a:pPr lvl="2"/>
            <a:r>
              <a:rPr lang="en-GB"/>
              <a:t>Третий уровень</a:t>
            </a:r>
          </a:p>
          <a:p>
            <a:pPr lvl="3"/>
            <a:r>
              <a:rPr lang="en-GB"/>
              <a:t>Четвертый уровень</a:t>
            </a:r>
          </a:p>
          <a:p>
            <a:pPr lvl="4"/>
            <a:r>
              <a:rPr lang="en-GB"/>
              <a:t>Пятый уровень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DAD3119C-5F11-4F00-A9BD-566C60BDE68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9788" y="457200"/>
            <a:ext cx="3929062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83188" y="987425"/>
            <a:ext cx="6169025" cy="487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щёлкните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E53391D2-4729-4B56-A8C0-0582FBA6A7D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122363"/>
            <a:ext cx="9140825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1F1E3446-7182-4E67-80B4-126CAFE04D1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242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2425" cy="434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текста</a:t>
            </a:r>
          </a:p>
          <a:p>
            <a:pPr lvl="1"/>
            <a:r>
              <a:rPr lang="en-GB"/>
              <a:t>Второй уровень</a:t>
            </a:r>
          </a:p>
          <a:p>
            <a:pPr lvl="2"/>
            <a:r>
              <a:rPr lang="en-GB"/>
              <a:t>Третий уровень</a:t>
            </a:r>
          </a:p>
          <a:p>
            <a:pPr lvl="3"/>
            <a:r>
              <a:rPr lang="en-GB"/>
              <a:t>Четвертый уровень</a:t>
            </a:r>
          </a:p>
          <a:p>
            <a:pPr lvl="4"/>
            <a:r>
              <a:rPr lang="en-GB"/>
              <a:t>Пятый уровень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094A105D-F20A-4B07-983C-72B3E06A77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724900" y="365125"/>
            <a:ext cx="2625725" cy="580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45720" tIns="91440" rIns="45720" bIns="914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заголовка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365125"/>
            <a:ext cx="7731125" cy="580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Образец текста</a:t>
            </a:r>
          </a:p>
          <a:p>
            <a:pPr lvl="1"/>
            <a:r>
              <a:rPr lang="en-GB"/>
              <a:t>Второй уровень</a:t>
            </a:r>
          </a:p>
          <a:p>
            <a:pPr lvl="2"/>
            <a:r>
              <a:rPr lang="en-GB"/>
              <a:t>Третий уровень</a:t>
            </a:r>
          </a:p>
          <a:p>
            <a:pPr lvl="3"/>
            <a:r>
              <a:rPr lang="en-GB"/>
              <a:t>Четвертый уровень</a:t>
            </a:r>
          </a:p>
          <a:p>
            <a:pPr lvl="4"/>
            <a:r>
              <a:rPr lang="en-GB"/>
              <a:t>Пятый уровень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8600" y="6356350"/>
            <a:ext cx="411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</a:tabLst>
              <a:defRPr sz="1200">
                <a:solidFill>
                  <a:srgbClr val="787878"/>
                </a:solidFill>
                <a:latin typeface="Martian Mono" charset="0"/>
                <a:cs typeface="Segoe UI" charset="0"/>
              </a:defRPr>
            </a:lvl1pPr>
          </a:lstStyle>
          <a:p>
            <a:fld id="{63C21ABC-74A4-4129-9FBF-60D0A6F3019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2pPr>
      <a:lvl3pPr marL="1143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3pPr>
      <a:lvl4pPr marL="1600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4pPr>
      <a:lvl5pPr marL="20574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5pPr>
      <a:lvl6pPr marL="25146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6pPr>
      <a:lvl7pPr marL="29718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7pPr>
      <a:lvl8pPr marL="34290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8pPr>
      <a:lvl9pPr marL="3886200" indent="-228600" algn="ctr" rtl="0" fontAlgn="base" hangingPunct="0">
        <a:lnSpc>
          <a:spcPct val="93000"/>
        </a:lnSpc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XO Oriel" pitchFamily="16" charset="0"/>
          <a:ea typeface="Microsoft YaHei" charset="-122"/>
        </a:defRPr>
      </a:lvl9pPr>
    </p:titleStyle>
    <p:bodyStyle>
      <a:lvl1pPr marL="342900" indent="-342900" algn="l" rtl="0" fontAlgn="base" hangingPunct="0">
        <a:lnSpc>
          <a:spcPct val="93000"/>
        </a:lnSpc>
        <a:spcBef>
          <a:spcPts val="142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 hangingPunct="0">
        <a:lnSpc>
          <a:spcPct val="93000"/>
        </a:lnSpc>
        <a:spcBef>
          <a:spcPts val="113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rtl="0" fontAlgn="base" hangingPunct="0">
        <a:lnSpc>
          <a:spcPct val="93000"/>
        </a:lnSpc>
        <a:spcBef>
          <a:spcPts val="86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rtl="0" fontAlgn="base" hangingPunct="0">
        <a:lnSpc>
          <a:spcPct val="93000"/>
        </a:lnSpc>
        <a:spcBef>
          <a:spcPts val="575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rtl="0" fontAlgn="base" hangingPunct="0">
        <a:lnSpc>
          <a:spcPct val="93000"/>
        </a:lnSpc>
        <a:spcBef>
          <a:spcPts val="288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5" Type="http://schemas.openxmlformats.org/officeDocument/2006/relationships/hyperlink" Target="https://clck.ru/3NjTCB" TargetMode="Externa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0"/>
            <a:ext cx="12179300" cy="6856413"/>
          </a:xfrm>
          <a:prstGeom prst="rect">
            <a:avLst/>
          </a:prstGeom>
          <a:noFill/>
          <a:ln>
            <a:noFill/>
          </a:ln>
          <a:effectLst>
            <a:outerShdw dist="50760" dir="5400000" algn="ctr" rotWithShape="0">
              <a:srgbClr val="000000">
                <a:alpha val="71016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2965450" y="557213"/>
            <a:ext cx="6053138" cy="5741987"/>
          </a:xfrm>
          <a:prstGeom prst="ellipse">
            <a:avLst/>
          </a:prstGeom>
          <a:solidFill>
            <a:srgbClr val="0055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8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06750" y="2122488"/>
            <a:ext cx="5434013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sz="6000">
                <a:solidFill>
                  <a:srgbClr val="FFFFFF"/>
                </a:solidFill>
                <a:latin typeface="Franklin Gothic Demi Cond" charset="0"/>
              </a:rPr>
              <a:t>АВГУСТОВСКИЙ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sz="6000">
                <a:solidFill>
                  <a:srgbClr val="FFFFFF"/>
                </a:solidFill>
                <a:latin typeface="Franklin Gothic Demi Cond" charset="0"/>
              </a:rPr>
              <a:t>ПЕДСОВЕТ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102475" y="3041650"/>
            <a:ext cx="122577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</a:tabLst>
            </a:pPr>
            <a:r>
              <a:rPr lang="ru-RU" sz="3600" dirty="0">
                <a:solidFill>
                  <a:srgbClr val="FFFFFF"/>
                </a:solidFill>
                <a:latin typeface="Bahnschrift SemiCondensed" charset="0"/>
              </a:rPr>
              <a:t>2025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165475" y="4389438"/>
            <a:ext cx="56848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>
                <a:solidFill>
                  <a:srgbClr val="F0E9FE"/>
                </a:solidFill>
                <a:latin typeface="Bahnschrift SemiBold SemiConden" charset="0"/>
              </a:rPr>
              <a:t>«ОТ ПРИОРИТЕТНЫХ ЗАДАЧ К ПРАКТИЧЕСКИМ РЕШЕНИЯМ» 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704850"/>
            <a:ext cx="879475" cy="1146175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21506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07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FFFFFF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01625" y="26988"/>
            <a:ext cx="104981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FFFFFF"/>
                </a:solidFill>
                <a:latin typeface="Martian Mono" charset="0"/>
              </a:rPr>
              <a:t>Взаимодействие по потребности в дополнительном обучении в образовательных организациях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1491868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FFFFFF"/>
                </a:solidFill>
                <a:latin typeface="Martian Mono" charset="0"/>
              </a:rPr>
              <a:t>08</a:t>
            </a:r>
            <a:endParaRPr lang="ru-RU" dirty="0">
              <a:solidFill>
                <a:srgbClr val="FFFFFF"/>
              </a:solidFill>
              <a:latin typeface="Martian Mono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696075" y="2052638"/>
            <a:ext cx="44624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720725" y="4918075"/>
            <a:ext cx="5399088" cy="1487488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sz="1400" dirty="0">
                <a:solidFill>
                  <a:srgbClr val="FFFFFF"/>
                </a:solidFill>
                <a:latin typeface="Calibri" charset="0"/>
              </a:rPr>
              <a:t>* Совершенствование уровня профессионального мастерства педагогов для достижения современного качества образования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endParaRPr lang="ru-RU" sz="1000" dirty="0">
              <a:solidFill>
                <a:srgbClr val="FFFFFF"/>
              </a:solidFill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894013" y="1824038"/>
            <a:ext cx="1065212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</a:tabLst>
            </a:pPr>
            <a:r>
              <a:rPr lang="ru-RU" sz="2200" b="1">
                <a:solidFill>
                  <a:srgbClr val="FFFFFF"/>
                </a:solidFill>
              </a:rPr>
              <a:t>Курсы</a:t>
            </a:r>
          </a:p>
          <a:p>
            <a:pPr>
              <a:lnSpc>
                <a:spcPct val="100000"/>
              </a:lnSpc>
              <a:tabLst>
                <a:tab pos="914400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2339975" y="1800225"/>
            <a:ext cx="1800225" cy="695325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</a:tabLst>
            </a:pPr>
            <a:endParaRPr lang="ru-RU" sz="2200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>
            <a:off x="720725" y="2879725"/>
            <a:ext cx="5399088" cy="18002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>
                <a:solidFill>
                  <a:srgbClr val="FFFFFF"/>
                </a:solidFill>
                <a:latin typeface="Calibri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endParaRPr lang="ru-RU" b="1">
              <a:solidFill>
                <a:srgbClr val="FFFFFF"/>
              </a:solidFill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635794" y="2733675"/>
            <a:ext cx="5746750" cy="215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Ctr="1">
            <a:spAutoFit/>
          </a:bodyPr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1400" dirty="0">
                <a:solidFill>
                  <a:srgbClr val="FFFFFF"/>
                </a:solidFill>
                <a:latin typeface="Calibri" charset="0"/>
              </a:rPr>
              <a:t>* Коррекция агрессии и аутоагрессии у школьников.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1400" dirty="0">
                <a:solidFill>
                  <a:srgbClr val="FFFFFF"/>
                </a:solidFill>
                <a:latin typeface="Calibri" charset="0"/>
              </a:rPr>
              <a:t>* Девиантное поведение подростка, способы коррекции и взаимодействия. 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1400" dirty="0">
                <a:solidFill>
                  <a:srgbClr val="FFFFFF"/>
                </a:solidFill>
                <a:latin typeface="Calibri" charset="0"/>
              </a:rPr>
              <a:t>* Психологическая помощь детям с проявлениями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1400" dirty="0" err="1">
                <a:solidFill>
                  <a:srgbClr val="FFFFFF"/>
                </a:solidFill>
                <a:latin typeface="Calibri" charset="0"/>
              </a:rPr>
              <a:t>аутодеструктивного</a:t>
            </a:r>
            <a:r>
              <a:rPr lang="ru-RU" sz="1400" dirty="0">
                <a:solidFill>
                  <a:srgbClr val="FFFFFF"/>
                </a:solidFill>
                <a:latin typeface="Calibri" charset="0"/>
              </a:rPr>
              <a:t> поведения.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1400" dirty="0">
                <a:solidFill>
                  <a:srgbClr val="FFFFFF"/>
                </a:solidFill>
                <a:latin typeface="Calibri" charset="0"/>
              </a:rPr>
              <a:t>* Психология: профилактика суицидального поведения подростков. 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1400" dirty="0">
                <a:solidFill>
                  <a:srgbClr val="FFFFFF"/>
                </a:solidFill>
                <a:latin typeface="Calibri" charset="0"/>
              </a:rPr>
              <a:t>* Работа с «трудными» родителями.  </a:t>
            </a:r>
            <a:endParaRPr lang="ru-RU" dirty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000000"/>
                </a:solidFill>
                <a:latin typeface="Calibri" charset="0"/>
              </a:rPr>
              <a:t>  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2555875" y="1874838"/>
            <a:ext cx="1439863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</a:tabLst>
            </a:pPr>
            <a:r>
              <a:rPr lang="ru-RU" sz="2400" b="1">
                <a:solidFill>
                  <a:srgbClr val="FFFFFF"/>
                </a:solidFill>
                <a:latin typeface="Ubuntu" charset="0"/>
              </a:rPr>
              <a:t>Запрос</a:t>
            </a:r>
          </a:p>
          <a:p>
            <a:pPr>
              <a:lnSpc>
                <a:spcPct val="100000"/>
              </a:lnSpc>
              <a:tabLst>
                <a:tab pos="914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8315325" y="1800225"/>
            <a:ext cx="2159000" cy="695325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</a:tabLst>
            </a:pPr>
            <a:endParaRPr lang="ru-RU" sz="2200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8496300" y="1876425"/>
            <a:ext cx="2159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r>
              <a:rPr lang="ru-RU" sz="2400" b="1">
                <a:solidFill>
                  <a:srgbClr val="FFFFFF"/>
                </a:solidFill>
                <a:latin typeface="Ubuntu" charset="0"/>
              </a:rPr>
              <a:t>Решение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6286500" y="3240088"/>
            <a:ext cx="373063" cy="1587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3419475" y="2160588"/>
            <a:ext cx="179388" cy="1587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2879725" y="2070100"/>
            <a:ext cx="539750" cy="1588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2879725" y="2070100"/>
            <a:ext cx="539750" cy="1588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 flipV="1">
            <a:off x="6119813" y="4321175"/>
            <a:ext cx="720725" cy="1260475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6840538" y="2519363"/>
            <a:ext cx="6937375" cy="178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Психологическая помощь учащимся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с проявлениями </a:t>
            </a:r>
            <a:r>
              <a:rPr lang="ru-RU" sz="1400" dirty="0" err="1">
                <a:solidFill>
                  <a:srgbClr val="000000"/>
                </a:solidFill>
              </a:rPr>
              <a:t>аутодеструктивного</a:t>
            </a:r>
            <a:r>
              <a:rPr lang="ru-RU" sz="1400" dirty="0">
                <a:solidFill>
                  <a:srgbClr val="000000"/>
                </a:solidFill>
              </a:rPr>
              <a:t> поведения (очно, 72 ч.)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Технологии работы со слабоуспевающими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 учащимися, (о-з, 72 ч.)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6840538" y="3266380"/>
            <a:ext cx="6937375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Организация формирующего оценивания достижений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планируемых результатов обучающихся в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условиях реализации ФГОС НОО (72 ч., очно).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Использование интерактивных методов обучения для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формирования </a:t>
            </a:r>
            <a:r>
              <a:rPr lang="ru-RU" sz="1400" dirty="0" err="1">
                <a:solidFill>
                  <a:srgbClr val="000000"/>
                </a:solidFill>
              </a:rPr>
              <a:t>метапредметных</a:t>
            </a:r>
            <a:r>
              <a:rPr lang="ru-RU" sz="1400" dirty="0">
                <a:solidFill>
                  <a:srgbClr val="000000"/>
                </a:solidFill>
              </a:rPr>
              <a:t> результатов на уроках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в начальной школе (72 ч., очно).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Формирование навыков общения и совместной деятельности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младших школьников на уроках (72 ч., очно).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Проектирование современного урока (72 ч., заочно).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1526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1800225"/>
            <a:ext cx="714375" cy="714375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6286500" y="3600450"/>
            <a:ext cx="373063" cy="1588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 flipV="1">
            <a:off x="6119813" y="5221288"/>
            <a:ext cx="720725" cy="360362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6119813" y="5580063"/>
            <a:ext cx="720725" cy="360362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6119813" y="5580063"/>
            <a:ext cx="720725" cy="900112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1079500" y="1163638"/>
            <a:ext cx="10329863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0055E8"/>
                </a:solidFill>
                <a:latin typeface="Ubuntu" charset="0"/>
              </a:rPr>
              <a:t>2. Обращение в отдел по организационно-методической работе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1"/>
          <p:cNvSpPr>
            <a:spLocks noChangeArrowheads="1"/>
          </p:cNvSpPr>
          <p:nvPr/>
        </p:nvSpPr>
        <p:spPr bwMode="auto">
          <a:xfrm>
            <a:off x="3240088" y="4273549"/>
            <a:ext cx="5399087" cy="1794146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2" name="AutoShape 4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FFFFFF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01625" y="26988"/>
            <a:ext cx="11037888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ru-RU" sz="2800" b="1" dirty="0">
                <a:solidFill>
                  <a:srgbClr val="FFFFFF"/>
                </a:solidFill>
                <a:latin typeface="Martian Mono" charset="0"/>
              </a:rPr>
              <a:t>Повышение квалификации педагогических работников естественно-научного профиля в 2025 г.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1491868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FFFFFF"/>
                </a:solidFill>
                <a:latin typeface="Martian Mono" charset="0"/>
              </a:rPr>
              <a:t>09</a:t>
            </a:r>
            <a:endParaRPr lang="ru-RU" dirty="0">
              <a:solidFill>
                <a:srgbClr val="FFFFFF"/>
              </a:solidFill>
              <a:latin typeface="Martian Mono" charset="0"/>
            </a:endParaRP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2422612" y="1449571"/>
            <a:ext cx="7235650" cy="363537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384934" y="1449571"/>
            <a:ext cx="8238108" cy="398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2000" dirty="0">
                <a:solidFill>
                  <a:srgbClr val="FFFFFF"/>
                </a:solidFill>
                <a:latin typeface="Ubuntu"/>
              </a:rPr>
              <a:t>ПРАКТИКО-ОРИЕНТИРОВАННЫЕ КУРСЫ МАОУ ДПО ИПК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3600450" y="4319588"/>
            <a:ext cx="2159000" cy="1445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 marL="285750" indent="-285750">
              <a:lnSpc>
                <a:spcPct val="100000"/>
              </a:lnSpc>
              <a:buClr>
                <a:srgbClr val="FFFFFF"/>
              </a:buClr>
              <a:buFont typeface="Wingdings" charset="2"/>
              <a:buChar char=""/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Математика</a:t>
            </a:r>
          </a:p>
          <a:p>
            <a:pPr marL="285750" indent="-285750">
              <a:lnSpc>
                <a:spcPct val="100000"/>
              </a:lnSpc>
              <a:buClr>
                <a:srgbClr val="FFFFFF"/>
              </a:buClr>
              <a:buFont typeface="Wingdings" charset="2"/>
              <a:buChar char=""/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Физика</a:t>
            </a:r>
          </a:p>
          <a:p>
            <a:pPr marL="285750" indent="-285750">
              <a:lnSpc>
                <a:spcPct val="100000"/>
              </a:lnSpc>
              <a:buClr>
                <a:srgbClr val="FFFFFF"/>
              </a:buClr>
              <a:buFont typeface="Wingdings" charset="2"/>
              <a:buChar char=""/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Химия</a:t>
            </a:r>
          </a:p>
          <a:p>
            <a:pPr marL="285750" indent="-285750">
              <a:lnSpc>
                <a:spcPct val="100000"/>
              </a:lnSpc>
              <a:buClr>
                <a:srgbClr val="FFFFFF"/>
              </a:buClr>
              <a:buFont typeface="Wingdings" charset="2"/>
              <a:buChar char=""/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Биология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9826625" y="4068763"/>
            <a:ext cx="2106613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9319" y="4208191"/>
            <a:ext cx="1243012" cy="1243013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9645650" y="5622925"/>
            <a:ext cx="16938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</a:tabLst>
            </a:pPr>
            <a:r>
              <a:rPr lang="ru-RU" sz="1200" u="sng" dirty="0">
                <a:solidFill>
                  <a:srgbClr val="467886"/>
                </a:solidFill>
                <a:latin typeface="Times New Roman" pitchFamily="16" charset="0"/>
                <a:hlinkClick r:id="rId5"/>
              </a:rPr>
              <a:t>https://clck.ru/3NjTCB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5268913" y="6175375"/>
            <a:ext cx="2470150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3359695" y="2241550"/>
            <a:ext cx="6429623" cy="7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sz="2400" b="1" dirty="0">
                <a:solidFill>
                  <a:srgbClr val="4472C4"/>
                </a:solidFill>
                <a:latin typeface="Ubuntu"/>
              </a:rPr>
              <a:t>с 25 октября по 2 ноября 2025 года</a:t>
            </a:r>
          </a:p>
          <a:p>
            <a:pPr marL="285750" indent="-285750">
              <a:lnSpc>
                <a:spcPct val="100000"/>
              </a:lnSpc>
              <a:buClrTx/>
              <a:buSzTx/>
              <a:buFontTx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endParaRPr lang="ru-RU" b="1" dirty="0">
              <a:solidFill>
                <a:srgbClr val="4472C4"/>
              </a:solidFill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172717" y="3473450"/>
            <a:ext cx="8459787" cy="398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000" b="1" dirty="0">
                <a:solidFill>
                  <a:srgbClr val="4472C4"/>
                </a:solidFill>
                <a:latin typeface="Ubuntu"/>
              </a:rPr>
              <a:t>Педагогический </a:t>
            </a:r>
            <a:r>
              <a:rPr lang="ru-RU" sz="2000" b="1" dirty="0" err="1">
                <a:solidFill>
                  <a:srgbClr val="4472C4"/>
                </a:solidFill>
                <a:latin typeface="Ubuntu"/>
              </a:rPr>
              <a:t>интенсив</a:t>
            </a:r>
            <a:r>
              <a:rPr lang="ru-RU" sz="2000" b="1" dirty="0">
                <a:solidFill>
                  <a:srgbClr val="4472C4"/>
                </a:solidFill>
                <a:latin typeface="Ubuntu"/>
              </a:rPr>
              <a:t>: подготовка к ГИА-2026 по предметам: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3369209" y="2700338"/>
            <a:ext cx="5688632" cy="46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sz="2400" b="1" dirty="0">
                <a:solidFill>
                  <a:srgbClr val="4472C4"/>
                </a:solidFill>
                <a:latin typeface="Ubuntu"/>
              </a:rPr>
              <a:t>с 28 марта по 5 апреля 2026 года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6040437" y="4299193"/>
            <a:ext cx="2598737" cy="172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История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Обществознание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География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Ubuntu"/>
              </a:rPr>
              <a:t>Иностранный язык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8989097" y="5868367"/>
            <a:ext cx="3456384" cy="398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000" b="1" dirty="0">
                <a:solidFill>
                  <a:srgbClr val="4472C4"/>
                </a:solidFill>
                <a:latin typeface="Ubuntu"/>
              </a:rPr>
              <a:t>с</a:t>
            </a:r>
            <a:r>
              <a:rPr lang="ru-RU" sz="2000" b="1" dirty="0" smtClean="0">
                <a:solidFill>
                  <a:srgbClr val="4472C4"/>
                </a:solidFill>
                <a:latin typeface="Ubuntu"/>
              </a:rPr>
              <a:t>сылка </a:t>
            </a:r>
            <a:r>
              <a:rPr lang="ru-RU" sz="2000" b="1" dirty="0">
                <a:solidFill>
                  <a:srgbClr val="4472C4"/>
                </a:solidFill>
                <a:latin typeface="Ubuntu"/>
              </a:rPr>
              <a:t>на регистрацию</a:t>
            </a:r>
            <a:endParaRPr lang="ru-RU" sz="1600" b="1" dirty="0">
              <a:solidFill>
                <a:srgbClr val="4472C4"/>
              </a:solidFill>
              <a:latin typeface="Ubuntu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23554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5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FFFFFF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01625" y="26988"/>
            <a:ext cx="110378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ru-RU" sz="2800" b="1">
                <a:solidFill>
                  <a:srgbClr val="FFFFFF"/>
                </a:solidFill>
                <a:latin typeface="Martian Mono" charset="0"/>
              </a:rPr>
              <a:t>Контакты по вопросам об организации курсов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1491868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FFFFFF"/>
                </a:solidFill>
                <a:latin typeface="Martian Mono" charset="0"/>
              </a:rPr>
              <a:t>10</a:t>
            </a:r>
            <a:endParaRPr lang="ru-RU" dirty="0">
              <a:solidFill>
                <a:srgbClr val="FFFFFF"/>
              </a:solidFill>
              <a:latin typeface="Martian Mono" charset="0"/>
            </a:endParaRP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431800" y="1340768"/>
            <a:ext cx="7103789" cy="1085621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34976" y="1434202"/>
            <a:ext cx="6973613" cy="70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2000" b="1" dirty="0">
                <a:solidFill>
                  <a:srgbClr val="FFFFFF"/>
                </a:solidFill>
                <a:latin typeface="Ubuntu"/>
              </a:rPr>
              <a:t>Методисты отдела по </a:t>
            </a:r>
            <a:r>
              <a:rPr lang="ru-RU" sz="2000" b="1" dirty="0" smtClean="0">
                <a:solidFill>
                  <a:srgbClr val="FFFFFF"/>
                </a:solidFill>
                <a:latin typeface="Ubuntu"/>
              </a:rPr>
              <a:t>организационно -методической </a:t>
            </a:r>
            <a:r>
              <a:rPr lang="ru-RU" sz="2000" b="1" dirty="0">
                <a:solidFill>
                  <a:srgbClr val="FFFFFF"/>
                </a:solidFill>
                <a:latin typeface="Ubuntu"/>
              </a:rPr>
              <a:t>работе и связям с общественностью: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9826625" y="4068763"/>
            <a:ext cx="2106613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60363" y="4725988"/>
            <a:ext cx="8459788" cy="101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000" dirty="0">
                <a:solidFill>
                  <a:srgbClr val="000000"/>
                </a:solidFill>
                <a:latin typeface="Ubuntu"/>
              </a:rPr>
              <a:t>Начальник отдела по организационно-методической работе и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000" dirty="0">
                <a:solidFill>
                  <a:srgbClr val="000000"/>
                </a:solidFill>
                <a:latin typeface="Ubuntu"/>
              </a:rPr>
              <a:t>связям с общественностью: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Ubuntu"/>
              </a:rPr>
              <a:t>Степанова Наталья Юрьевна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60363" y="2879725"/>
            <a:ext cx="7920037" cy="162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</a:pPr>
            <a:r>
              <a:rPr lang="ru-RU" sz="2000" b="1" dirty="0" err="1">
                <a:solidFill>
                  <a:srgbClr val="4472C4"/>
                </a:solidFill>
                <a:latin typeface="Ubuntu"/>
              </a:rPr>
              <a:t>Зубринская</a:t>
            </a:r>
            <a:r>
              <a:rPr lang="ru-RU" sz="2000" b="1" dirty="0">
                <a:solidFill>
                  <a:srgbClr val="4472C4"/>
                </a:solidFill>
                <a:latin typeface="Ubuntu"/>
              </a:rPr>
              <a:t> Александра Васильевна  73-75-00 (доб.127)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</a:pPr>
            <a:endParaRPr lang="ru-RU" sz="2000" b="1" dirty="0">
              <a:solidFill>
                <a:srgbClr val="000000"/>
              </a:solidFill>
              <a:latin typeface="Ubuntu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</a:pPr>
            <a:r>
              <a:rPr lang="ru-RU" sz="2000" b="1" dirty="0">
                <a:solidFill>
                  <a:srgbClr val="4472C4"/>
                </a:solidFill>
                <a:latin typeface="Ubuntu"/>
              </a:rPr>
              <a:t>Меняйлова Ирина Павловна 74-88-49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</a:pPr>
            <a:endParaRPr lang="ru-RU" sz="2000" b="1" dirty="0">
              <a:solidFill>
                <a:srgbClr val="000000"/>
              </a:solidFill>
              <a:latin typeface="Ubuntu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</a:pPr>
            <a:r>
              <a:rPr lang="ru-RU" sz="2000" b="1" dirty="0" err="1">
                <a:solidFill>
                  <a:srgbClr val="4472C4"/>
                </a:solidFill>
                <a:latin typeface="Ubuntu"/>
              </a:rPr>
              <a:t>Сиволапова</a:t>
            </a:r>
            <a:r>
              <a:rPr lang="ru-RU" sz="2000" b="1" dirty="0">
                <a:solidFill>
                  <a:srgbClr val="4472C4"/>
                </a:solidFill>
                <a:latin typeface="Ubuntu"/>
              </a:rPr>
              <a:t> Анастасия Константиновна 73-75-00 (доб.107)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323300" y="6018254"/>
            <a:ext cx="8602663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sz="26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273051" y="5703888"/>
            <a:ext cx="4130675" cy="954087"/>
            <a:chOff x="172" y="3593"/>
            <a:chExt cx="2602" cy="601"/>
          </a:xfrm>
        </p:grpSpPr>
        <p:sp>
          <p:nvSpPr>
            <p:cNvPr id="23565" name="Rectangle 13"/>
            <p:cNvSpPr>
              <a:spLocks noChangeArrowheads="1"/>
            </p:cNvSpPr>
            <p:nvPr/>
          </p:nvSpPr>
          <p:spPr bwMode="auto">
            <a:xfrm>
              <a:off x="276" y="3593"/>
              <a:ext cx="2498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720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13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</a:tabLst>
              </a:pPr>
              <a:r>
                <a:rPr lang="ru-RU" sz="1600" b="1" dirty="0" smtClean="0">
                  <a:solidFill>
                    <a:srgbClr val="000000"/>
                  </a:solidFill>
                  <a:latin typeface="Ubuntu"/>
                </a:rPr>
                <a:t>Тел</a:t>
              </a:r>
              <a:r>
                <a:rPr lang="ru-RU" sz="1600" b="1" dirty="0">
                  <a:solidFill>
                    <a:srgbClr val="000000"/>
                  </a:solidFill>
                  <a:latin typeface="Ubuntu"/>
                </a:rPr>
                <a:t>: 73-75-00, доб. 121</a:t>
              </a:r>
            </a:p>
          </p:txBody>
        </p:sp>
        <p:sp>
          <p:nvSpPr>
            <p:cNvPr id="23566" name="Rectangle 14"/>
            <p:cNvSpPr>
              <a:spLocks noChangeArrowheads="1"/>
            </p:cNvSpPr>
            <p:nvPr/>
          </p:nvSpPr>
          <p:spPr bwMode="auto">
            <a:xfrm>
              <a:off x="172" y="3746"/>
              <a:ext cx="2126" cy="1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720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13"/>
                </a:spcBef>
                <a:tabLst>
                  <a:tab pos="0" algn="l"/>
                  <a:tab pos="914400" algn="l"/>
                  <a:tab pos="1828800" algn="l"/>
                  <a:tab pos="2743200" algn="l"/>
                </a:tabLst>
              </a:pPr>
              <a:endParaRPr lang="ru-RU" sz="1400" dirty="0">
                <a:solidFill>
                  <a:srgbClr val="000000"/>
                </a:solidFill>
                <a:latin typeface="Franklin Gothic Demi" panose="020B0703020102020204" pitchFamily="34" charset="0"/>
              </a:endParaRPr>
            </a:p>
          </p:txBody>
        </p:sp>
        <p:sp>
          <p:nvSpPr>
            <p:cNvPr id="23567" name="Rectangle 15"/>
            <p:cNvSpPr>
              <a:spLocks noChangeArrowheads="1"/>
            </p:cNvSpPr>
            <p:nvPr/>
          </p:nvSpPr>
          <p:spPr bwMode="auto">
            <a:xfrm>
              <a:off x="285" y="3780"/>
              <a:ext cx="2224" cy="1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720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200"/>
                </a:spcBef>
                <a:spcAft>
                  <a:spcPts val="1000"/>
                </a:spcAft>
                <a:tabLst>
                  <a:tab pos="0" algn="l"/>
                  <a:tab pos="914400" algn="l"/>
                  <a:tab pos="1828800" algn="l"/>
                  <a:tab pos="2743200" algn="l"/>
                </a:tabLst>
              </a:pPr>
              <a:r>
                <a:rPr lang="en-US" sz="1400" b="1" dirty="0" smtClean="0">
                  <a:solidFill>
                    <a:srgbClr val="000000"/>
                  </a:solidFill>
                  <a:latin typeface="Ubuntu"/>
                </a:rPr>
                <a:t>E-mail</a:t>
              </a:r>
              <a:r>
                <a:rPr lang="en-US" sz="1400" b="1" dirty="0">
                  <a:solidFill>
                    <a:srgbClr val="000000"/>
                  </a:solidFill>
                  <a:latin typeface="Ubuntu"/>
                </a:rPr>
                <a:t>:  ipknk.courses@gmail.com</a:t>
              </a:r>
            </a:p>
          </p:txBody>
        </p:sp>
        <p:sp>
          <p:nvSpPr>
            <p:cNvPr id="23568" name="Rectangle 16"/>
            <p:cNvSpPr>
              <a:spLocks noChangeArrowheads="1"/>
            </p:cNvSpPr>
            <p:nvPr/>
          </p:nvSpPr>
          <p:spPr bwMode="auto">
            <a:xfrm>
              <a:off x="328" y="4056"/>
              <a:ext cx="925" cy="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900" y="3903663"/>
            <a:ext cx="1841500" cy="1841500"/>
          </a:xfrm>
          <a:prstGeom prst="rect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9048328" y="5788025"/>
            <a:ext cx="8602662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600" b="1" dirty="0">
                <a:solidFill>
                  <a:srgbClr val="0055E8"/>
                </a:solidFill>
                <a:latin typeface="Ubuntu"/>
              </a:rPr>
              <a:t>new.institutpk.ru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79725" y="2297113"/>
            <a:ext cx="8596313" cy="157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ts val="39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8800" b="1" dirty="0">
                <a:solidFill>
                  <a:srgbClr val="FFFFFF"/>
                </a:solidFill>
                <a:latin typeface="Martian Mono" charset="0"/>
              </a:rPr>
              <a:t>Благодарю </a:t>
            </a:r>
          </a:p>
          <a:p>
            <a:pPr>
              <a:lnSpc>
                <a:spcPts val="39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sz="8800" dirty="0">
              <a:solidFill>
                <a:srgbClr val="FFFFFF"/>
              </a:solidFill>
            </a:endParaRPr>
          </a:p>
          <a:p>
            <a:pPr>
              <a:lnSpc>
                <a:spcPts val="39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8800" b="1" dirty="0">
                <a:solidFill>
                  <a:srgbClr val="FFFFFF"/>
                </a:solidFill>
                <a:latin typeface="Martian Mono" charset="0"/>
              </a:rPr>
              <a:t>за внимание!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539875" y="1282700"/>
            <a:ext cx="8596313" cy="256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ts val="39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3600" b="1">
                <a:solidFill>
                  <a:srgbClr val="FFFFFF"/>
                </a:solidFill>
                <a:latin typeface="Martian Mono" charset="0"/>
              </a:rPr>
              <a:t>Дополнительное профессиональное образование как способ совершенствования профессиональных компетенций педагога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619250" y="4859338"/>
            <a:ext cx="6299200" cy="85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Ubuntu" charset="0"/>
              </a:rPr>
              <a:t>Наталья Юрьевна Степанова</a:t>
            </a:r>
            <a:r>
              <a:rPr lang="ru-RU" b="1" dirty="0">
                <a:solidFill>
                  <a:srgbClr val="FFFFFF"/>
                </a:solidFill>
                <a:latin typeface="Ubuntu" charset="0"/>
              </a:rPr>
              <a:t>,</a:t>
            </a:r>
          </a:p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Ubuntu" charset="0"/>
              </a:rPr>
              <a:t>проректор по развитию МАОУ ДПО ИПК, г. Новокузнецк</a:t>
            </a:r>
          </a:p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9720263" y="0"/>
            <a:ext cx="2339975" cy="6659563"/>
          </a:xfrm>
          <a:prstGeom prst="roundRect">
            <a:avLst>
              <a:gd name="adj" fmla="val 33926"/>
            </a:avLst>
          </a:prstGeom>
          <a:gradFill rotWithShape="0">
            <a:gsLst>
              <a:gs pos="0">
                <a:srgbClr val="74A7FF">
                  <a:alpha val="17000"/>
                </a:srgbClr>
              </a:gs>
              <a:gs pos="100000">
                <a:srgbClr val="A2D8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8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10079038" y="107950"/>
            <a:ext cx="1462087" cy="6746875"/>
            <a:chOff x="6349" y="68"/>
            <a:chExt cx="921" cy="4250"/>
          </a:xfrm>
        </p:grpSpPr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2" y="1783"/>
              <a:ext cx="805" cy="805"/>
            </a:xfrm>
            <a:prstGeom prst="rect">
              <a:avLst/>
            </a:prstGeom>
            <a:noFill/>
            <a:ln>
              <a:noFill/>
            </a:ln>
            <a:effectLst>
              <a:outerShdw dist="101823" dir="2700000" algn="ctr" rotWithShape="0">
                <a:srgbClr val="A2D8F0"/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70000" contrast="-70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94" r="23659"/>
            <a:stretch>
              <a:fillRect/>
            </a:stretch>
          </p:blipFill>
          <p:spPr bwMode="auto">
            <a:xfrm>
              <a:off x="6471" y="993"/>
              <a:ext cx="654" cy="664"/>
            </a:xfrm>
            <a:prstGeom prst="rect">
              <a:avLst/>
            </a:prstGeom>
            <a:noFill/>
            <a:ln>
              <a:noFill/>
            </a:ln>
            <a:effectLst>
              <a:outerShdw dist="101823" dir="2700000" algn="ctr" rotWithShape="0">
                <a:srgbClr val="A2D8F0"/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70000" contrast="-70000"/>
                    </a:blip>
                    <a:srcRect l="24594" r="23659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1" y="68"/>
              <a:ext cx="805" cy="805"/>
            </a:xfrm>
            <a:prstGeom prst="rect">
              <a:avLst/>
            </a:prstGeom>
            <a:noFill/>
            <a:ln>
              <a:noFill/>
            </a:ln>
            <a:effectLst>
              <a:outerShdw dist="101823" dir="2700000" algn="ctr" rotWithShape="0">
                <a:srgbClr val="A2D8F0"/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70000" contrast="-70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4344" name="Picture 8"/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20000">
              <a:off x="6401" y="2669"/>
              <a:ext cx="805" cy="805"/>
            </a:xfrm>
            <a:prstGeom prst="rect">
              <a:avLst/>
            </a:prstGeom>
            <a:noFill/>
            <a:ln>
              <a:noFill/>
            </a:ln>
            <a:effectLst>
              <a:outerShdw dist="101823" dir="2700000" algn="ctr" rotWithShape="0">
                <a:srgbClr val="A2D8F0"/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70000" contrast="-70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4345" name="Picture 9"/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3" y="3421"/>
              <a:ext cx="897" cy="897"/>
            </a:xfrm>
            <a:prstGeom prst="rect">
              <a:avLst/>
            </a:prstGeom>
            <a:noFill/>
            <a:ln>
              <a:noFill/>
            </a:ln>
            <a:effectLst>
              <a:outerShdw dist="101823" dir="2700000" algn="ctr" rotWithShape="0">
                <a:srgbClr val="A2D8F0"/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70000" contrast="-70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319588" y="5940425"/>
            <a:ext cx="62992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b="1">
                <a:solidFill>
                  <a:srgbClr val="FFFFFF"/>
                </a:solidFill>
                <a:latin typeface="Ubuntu" charset="0"/>
              </a:rPr>
              <a:t>25 августа 2025 г.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1536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0055E8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81013" y="344488"/>
            <a:ext cx="6897687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sz="2800" b="1">
                <a:solidFill>
                  <a:srgbClr val="0055E8"/>
                </a:solidFill>
                <a:latin typeface="Martian Mono" charset="0"/>
              </a:rPr>
              <a:t>Итоги 2024-2025 учебного года</a:t>
            </a:r>
            <a:r>
              <a:rPr lang="ru-RU" b="1">
                <a:solidFill>
                  <a:srgbClr val="0055E8"/>
                </a:solidFill>
                <a:latin typeface="Martian Mono" charset="0"/>
              </a:rPr>
              <a:t> 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1482388" y="309563"/>
            <a:ext cx="4540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55E8"/>
                </a:solidFill>
                <a:latin typeface="Martian Mono" charset="0"/>
              </a:rPr>
              <a:t>01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079500" y="1260475"/>
            <a:ext cx="8639175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3200">
                <a:solidFill>
                  <a:srgbClr val="FFFFFF"/>
                </a:solidFill>
                <a:latin typeface="Ubuntu" charset="0"/>
              </a:rPr>
              <a:t> </a:t>
            </a:r>
            <a:r>
              <a:rPr lang="ru-RU" sz="3200" b="1">
                <a:solidFill>
                  <a:srgbClr val="FFFFFF"/>
                </a:solidFill>
                <a:latin typeface="Ubuntu" charset="0"/>
              </a:rPr>
              <a:t>2920</a:t>
            </a:r>
            <a:r>
              <a:rPr lang="ru-RU">
                <a:solidFill>
                  <a:srgbClr val="FFFFFF"/>
                </a:solidFill>
                <a:latin typeface="Ubuntu" charset="0"/>
              </a:rPr>
              <a:t> </a:t>
            </a:r>
            <a:r>
              <a:rPr lang="ru-RU" sz="2000">
                <a:solidFill>
                  <a:srgbClr val="FFFFFF"/>
                </a:solidFill>
                <a:latin typeface="Ubuntu" charset="0"/>
              </a:rPr>
              <a:t>педагогов прошли обучение в МАОУ ДПО ИПК на курсах повышения квалификации, переподготовки, семинарах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39863"/>
            <a:ext cx="612775" cy="612775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116013" y="3270250"/>
            <a:ext cx="8999537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3200" b="1">
                <a:solidFill>
                  <a:srgbClr val="FFFFFF"/>
                </a:solidFill>
                <a:latin typeface="Ubuntu" charset="0"/>
              </a:rPr>
              <a:t>19</a:t>
            </a:r>
            <a:r>
              <a:rPr lang="ru-RU" sz="3200">
                <a:solidFill>
                  <a:srgbClr val="FFFFFF"/>
                </a:solidFill>
                <a:latin typeface="Ubuntu" charset="0"/>
              </a:rPr>
              <a:t> </a:t>
            </a:r>
            <a:r>
              <a:rPr lang="ru-RU">
                <a:solidFill>
                  <a:srgbClr val="FFFFFF"/>
                </a:solidFill>
                <a:latin typeface="Ubuntu" charset="0"/>
              </a:rPr>
              <a:t>программ в Федеральном реестре по направлениям: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>
                <a:solidFill>
                  <a:srgbClr val="FFFFFF"/>
                </a:solidFill>
                <a:latin typeface="Ubuntu" charset="0"/>
              </a:rPr>
              <a:t>- психология;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>
                <a:solidFill>
                  <a:srgbClr val="FFFFFF"/>
                </a:solidFill>
                <a:latin typeface="Ubuntu" charset="0"/>
              </a:rPr>
              <a:t>- цифровая среда;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>
                <a:solidFill>
                  <a:srgbClr val="FFFFFF"/>
                </a:solidFill>
                <a:latin typeface="Ubuntu" charset="0"/>
              </a:rPr>
              <a:t>- инклюзивное образование;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>
                <a:solidFill>
                  <a:srgbClr val="FFFFFF"/>
                </a:solidFill>
                <a:latin typeface="Ubuntu" charset="0"/>
              </a:rPr>
              <a:t>- управление образованием;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>
                <a:solidFill>
                  <a:srgbClr val="FFFFFF"/>
                </a:solidFill>
                <a:latin typeface="Ubuntu" charset="0"/>
              </a:rPr>
              <a:t>- функциональная грамотность. 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143000" y="2441575"/>
            <a:ext cx="82169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</a:pPr>
            <a:r>
              <a:rPr lang="ru-RU" sz="3200" b="1">
                <a:solidFill>
                  <a:srgbClr val="FFFFFF"/>
                </a:solidFill>
                <a:latin typeface="Ubuntu" charset="0"/>
              </a:rPr>
              <a:t>145</a:t>
            </a:r>
            <a:r>
              <a:rPr lang="ru-RU" sz="2000">
                <a:solidFill>
                  <a:srgbClr val="FFFFFF"/>
                </a:solidFill>
                <a:latin typeface="Ubuntu" charset="0"/>
              </a:rPr>
              <a:t> программ на бюджетной и внебюджетной основах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079500" y="2379663"/>
            <a:ext cx="881856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>
                <a:solidFill>
                  <a:srgbClr val="FFFFFF"/>
                </a:solidFill>
                <a:latin typeface="Ubuntu" charset="0"/>
              </a:rPr>
              <a:t> 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763" y="3600450"/>
            <a:ext cx="1619250" cy="1619250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479675"/>
            <a:ext cx="539750" cy="539750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419475"/>
            <a:ext cx="539750" cy="539750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6183313" y="5302250"/>
            <a:ext cx="6416675" cy="92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Ctr="1">
            <a:spAutoFit/>
          </a:bodyPr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FFFFFF"/>
                </a:solidFill>
                <a:latin typeface="Ubuntu" charset="0"/>
              </a:rPr>
              <a:t>Подробнее о каждой программе </a:t>
            </a:r>
          </a:p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FFFFFF"/>
                </a:solidFill>
                <a:latin typeface="Ubuntu" charset="0"/>
              </a:rPr>
              <a:t>из Федерального реестра</a:t>
            </a:r>
          </a:p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FFFFFF"/>
                </a:solidFill>
                <a:latin typeface="Ubuntu" charset="0"/>
              </a:rPr>
              <a:t>на сайте МАОУ ДПО ИПК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16386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87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0055E8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60363" y="84138"/>
            <a:ext cx="9055100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800" b="1">
                <a:solidFill>
                  <a:srgbClr val="0055E8"/>
                </a:solidFill>
                <a:latin typeface="Martian Mono" charset="0"/>
              </a:rPr>
              <a:t>Изменения в Федеральном законе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100" b="1">
                <a:solidFill>
                  <a:srgbClr val="0055E8"/>
                </a:solidFill>
                <a:latin typeface="Martian Mono" charset="0"/>
              </a:rPr>
              <a:t>«Об образовании в Российской Федерации»</a:t>
            </a:r>
            <a:r>
              <a:rPr lang="ru-RU" sz="2400" b="1">
                <a:solidFill>
                  <a:srgbClr val="0055E8"/>
                </a:solidFill>
                <a:latin typeface="Martian Mono" charset="0"/>
              </a:rPr>
              <a:t> </a:t>
            </a:r>
          </a:p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1482388" y="309563"/>
            <a:ext cx="4540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55E8"/>
                </a:solidFill>
                <a:latin typeface="Martian Mono" charset="0"/>
              </a:rPr>
              <a:t>02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828675" y="1223963"/>
            <a:ext cx="9178925" cy="1619250"/>
          </a:xfrm>
          <a:prstGeom prst="roundRect">
            <a:avLst>
              <a:gd name="adj" fmla="val 11306"/>
            </a:avLst>
          </a:prstGeom>
          <a:solidFill>
            <a:srgbClr val="0055E8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079500" y="1562100"/>
            <a:ext cx="88185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dirty="0">
                <a:solidFill>
                  <a:srgbClr val="FFFFFF"/>
                </a:solidFill>
                <a:latin typeface="Ubuntu" charset="0"/>
              </a:rPr>
              <a:t>С 1-го сентября 2025 г. повышение квалификации возможно только в государственных или муниципальных образовательных организациях учредителем которых выступают: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079500" y="5060950"/>
            <a:ext cx="112458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ru-RU">
                <a:solidFill>
                  <a:srgbClr val="0055E8"/>
                </a:solidFill>
                <a:latin typeface="Ubuntu" charset="0"/>
              </a:rPr>
              <a:t> общероссийская спортивная федерация.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187450" y="3138488"/>
            <a:ext cx="6299200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>
                <a:solidFill>
                  <a:srgbClr val="0055E8"/>
                </a:solidFill>
                <a:latin typeface="Ubuntu" charset="0"/>
              </a:rPr>
              <a:t>РФ, ее муниципальные образования или субъекты; 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079500" y="3762375"/>
            <a:ext cx="82788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dirty="0">
                <a:solidFill>
                  <a:srgbClr val="0055E8"/>
                </a:solidFill>
                <a:latin typeface="Ubuntu" charset="0"/>
              </a:rPr>
              <a:t>организации, которые осуществляют образовательную деятельность на территории «Сириус» или «Сколково»;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187450" y="4621213"/>
            <a:ext cx="953928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</a:tabLst>
            </a:pPr>
            <a:r>
              <a:rPr lang="ru-RU">
                <a:solidFill>
                  <a:srgbClr val="0055E8"/>
                </a:solidFill>
                <a:latin typeface="Ubuntu" charset="0"/>
              </a:rPr>
              <a:t>организации, в уставном капитале которых есть доля России, ее муниципального образования или субъекта;</a:t>
            </a: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060700"/>
            <a:ext cx="347663" cy="347663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060700"/>
            <a:ext cx="347663" cy="347663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98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5480050"/>
            <a:ext cx="347663" cy="347663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4711700"/>
            <a:ext cx="347663" cy="347663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40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959225"/>
            <a:ext cx="347663" cy="347663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16386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87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0055E8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03213" y="216799"/>
            <a:ext cx="9055100" cy="77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800" b="1" dirty="0" smtClean="0">
                <a:solidFill>
                  <a:srgbClr val="0055E8"/>
                </a:solidFill>
                <a:latin typeface="Martian Mono" charset="0"/>
              </a:rPr>
              <a:t>Вызовы современного образования</a:t>
            </a:r>
            <a:endParaRPr lang="ru-RU" sz="2400" b="1" dirty="0">
              <a:solidFill>
                <a:srgbClr val="0055E8"/>
              </a:solidFill>
              <a:latin typeface="Martian Mono" charset="0"/>
            </a:endParaRPr>
          </a:p>
          <a:p>
            <a:pPr>
              <a:lnSpc>
                <a:spcPts val="2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1490281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55E8"/>
                </a:solidFill>
                <a:latin typeface="Martian Mono" charset="0"/>
              </a:rPr>
              <a:t>03</a:t>
            </a:r>
            <a:endParaRPr lang="ru-RU" dirty="0">
              <a:solidFill>
                <a:srgbClr val="0055E8"/>
              </a:solidFill>
              <a:latin typeface="Martian Mono" charset="0"/>
            </a:endParaRP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828675" y="1223963"/>
            <a:ext cx="9178925" cy="1619250"/>
          </a:xfrm>
          <a:prstGeom prst="roundRect">
            <a:avLst>
              <a:gd name="adj" fmla="val 11306"/>
            </a:avLst>
          </a:prstGeom>
          <a:solidFill>
            <a:srgbClr val="0055E8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</a:tabLst>
            </a:pPr>
            <a:endParaRPr lang="ru-RU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079500" y="1562100"/>
            <a:ext cx="8818563" cy="92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dirty="0">
                <a:solidFill>
                  <a:srgbClr val="FFFFFF"/>
                </a:solidFill>
                <a:latin typeface="Ubuntu" charset="0"/>
              </a:rPr>
              <a:t>К</a:t>
            </a:r>
            <a:r>
              <a:rPr lang="ru-RU" dirty="0" smtClean="0">
                <a:solidFill>
                  <a:srgbClr val="FFFFFF"/>
                </a:solidFill>
                <a:latin typeface="Ubuntu" charset="0"/>
              </a:rPr>
              <a:t>урсы повышения квалификации, ориентированные </a:t>
            </a:r>
            <a:r>
              <a:rPr lang="ru-RU" dirty="0">
                <a:solidFill>
                  <a:srgbClr val="FFFFFF"/>
                </a:solidFill>
                <a:latin typeface="Ubuntu" charset="0"/>
              </a:rPr>
              <a:t>на актуальные тренды и задачи современного образования: развитие цифровых компетенций, внедрение искусственного интеллекта и формирование гибких </a:t>
            </a:r>
            <a:r>
              <a:rPr lang="ru-RU" dirty="0" smtClean="0">
                <a:solidFill>
                  <a:srgbClr val="FFFFFF"/>
                </a:solidFill>
                <a:latin typeface="Ubuntu" charset="0"/>
              </a:rPr>
              <a:t>навыков. </a:t>
            </a:r>
            <a:endParaRPr lang="ru-RU" dirty="0">
              <a:solidFill>
                <a:srgbClr val="FFFFFF"/>
              </a:solidFill>
              <a:latin typeface="Ubuntu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114846" y="4005064"/>
            <a:ext cx="112458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ru-RU" dirty="0">
                <a:solidFill>
                  <a:srgbClr val="0055E8"/>
                </a:solidFill>
                <a:latin typeface="Ubuntu" charset="0"/>
              </a:rPr>
              <a:t> Проектирование современного </a:t>
            </a:r>
            <a:r>
              <a:rPr lang="ru-RU" dirty="0" smtClean="0">
                <a:solidFill>
                  <a:srgbClr val="0055E8"/>
                </a:solidFill>
                <a:latin typeface="Ubuntu" charset="0"/>
              </a:rPr>
              <a:t>урока, 72 ч., заочный.</a:t>
            </a:r>
            <a:endParaRPr lang="ru-RU" dirty="0">
              <a:solidFill>
                <a:srgbClr val="0055E8"/>
              </a:solidFill>
              <a:latin typeface="Ubuntu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179675" y="3138488"/>
            <a:ext cx="786087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0055E8"/>
                </a:solidFill>
                <a:latin typeface="Ubuntu" charset="0"/>
              </a:rPr>
              <a:t>Использование </a:t>
            </a:r>
            <a:r>
              <a:rPr lang="ru-RU" dirty="0" err="1">
                <a:solidFill>
                  <a:srgbClr val="0055E8"/>
                </a:solidFill>
                <a:latin typeface="Ubuntu" charset="0"/>
              </a:rPr>
              <a:t>нейросетей</a:t>
            </a:r>
            <a:r>
              <a:rPr lang="ru-RU" dirty="0">
                <a:solidFill>
                  <a:srgbClr val="0055E8"/>
                </a:solidFill>
                <a:latin typeface="Ubuntu" charset="0"/>
              </a:rPr>
              <a:t> в деятельности </a:t>
            </a:r>
            <a:r>
              <a:rPr lang="ru-RU" dirty="0" smtClean="0">
                <a:solidFill>
                  <a:srgbClr val="0055E8"/>
                </a:solidFill>
                <a:latin typeface="Ubuntu" charset="0"/>
              </a:rPr>
              <a:t>педагога, 72 ч., заочный; </a:t>
            </a:r>
            <a:endParaRPr lang="ru-RU" dirty="0">
              <a:solidFill>
                <a:srgbClr val="0055E8"/>
              </a:solidFill>
              <a:latin typeface="Ubuntu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082040" y="3565178"/>
            <a:ext cx="8928100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dirty="0">
                <a:solidFill>
                  <a:srgbClr val="0055E8"/>
                </a:solidFill>
                <a:latin typeface="Ubuntu" charset="0"/>
              </a:rPr>
              <a:t>Цифровые образовательные ресурсы в деятельности </a:t>
            </a:r>
            <a:r>
              <a:rPr lang="ru-RU" dirty="0" smtClean="0">
                <a:solidFill>
                  <a:srgbClr val="0055E8"/>
                </a:solidFill>
                <a:latin typeface="Ubuntu" charset="0"/>
              </a:rPr>
              <a:t>педагога, 72 ч., заочный</a:t>
            </a:r>
            <a:endParaRPr lang="ru-RU" dirty="0">
              <a:solidFill>
                <a:srgbClr val="0055E8"/>
              </a:solidFill>
              <a:latin typeface="Ubuntu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169833" y="4088105"/>
            <a:ext cx="102949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</a:tabLst>
            </a:pPr>
            <a:r>
              <a:rPr lang="ru-RU" dirty="0">
                <a:solidFill>
                  <a:srgbClr val="0055E8"/>
                </a:solidFill>
                <a:latin typeface="Ubuntu" charset="0"/>
              </a:rPr>
              <a:t>Инновационные технологии в </a:t>
            </a:r>
            <a:r>
              <a:rPr lang="ru-RU" dirty="0" smtClean="0">
                <a:solidFill>
                  <a:srgbClr val="0055E8"/>
                </a:solidFill>
                <a:latin typeface="Ubuntu" charset="0"/>
              </a:rPr>
              <a:t>образовании в </a:t>
            </a:r>
            <a:r>
              <a:rPr lang="ru-RU" dirty="0">
                <a:solidFill>
                  <a:srgbClr val="0055E8"/>
                </a:solidFill>
                <a:latin typeface="Ubuntu" charset="0"/>
              </a:rPr>
              <a:t>условиях реализации </a:t>
            </a:r>
            <a:r>
              <a:rPr lang="ru-RU" dirty="0" smtClean="0">
                <a:solidFill>
                  <a:srgbClr val="0055E8"/>
                </a:solidFill>
                <a:latin typeface="Ubuntu" charset="0"/>
              </a:rPr>
              <a:t>ФГОС, 108 ч., заочный;</a:t>
            </a:r>
            <a:endParaRPr lang="ru-RU" dirty="0">
              <a:solidFill>
                <a:srgbClr val="0055E8"/>
              </a:solidFill>
              <a:latin typeface="Ubuntu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55440" y="4955536"/>
            <a:ext cx="8145178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55E8"/>
                </a:solidFill>
                <a:latin typeface="Ubuntu" charset="0"/>
              </a:rPr>
              <a:t>Формирование</a:t>
            </a:r>
            <a:r>
              <a:rPr lang="ru-RU" dirty="0"/>
              <a:t> </a:t>
            </a:r>
            <a:r>
              <a:rPr lang="ru-RU" dirty="0">
                <a:solidFill>
                  <a:srgbClr val="0055E8"/>
                </a:solidFill>
                <a:latin typeface="Ubuntu" charset="0"/>
              </a:rPr>
              <a:t>креативного</a:t>
            </a:r>
            <a:r>
              <a:rPr lang="ru-RU" dirty="0"/>
              <a:t> </a:t>
            </a:r>
            <a:r>
              <a:rPr lang="ru-RU" dirty="0">
                <a:solidFill>
                  <a:srgbClr val="0055E8"/>
                </a:solidFill>
                <a:latin typeface="Ubuntu" charset="0"/>
              </a:rPr>
              <a:t>мышления</a:t>
            </a:r>
            <a:r>
              <a:rPr lang="ru-RU" dirty="0"/>
              <a:t> </a:t>
            </a:r>
            <a:r>
              <a:rPr lang="ru-RU" dirty="0" smtClean="0">
                <a:solidFill>
                  <a:srgbClr val="0055E8"/>
                </a:solidFill>
                <a:latin typeface="Ubuntu" charset="0"/>
              </a:rPr>
              <a:t>обучающихся, 72 ч., очно-заочный</a:t>
            </a:r>
            <a:endParaRPr lang="ru-RU" dirty="0">
              <a:solidFill>
                <a:srgbClr val="0055E8"/>
              </a:solidFill>
              <a:latin typeface="Ubuntu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50" y="3085439"/>
            <a:ext cx="383096" cy="3830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6" y="3548881"/>
            <a:ext cx="3841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50" y="4030930"/>
            <a:ext cx="3905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54" y="4484133"/>
            <a:ext cx="3905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23" y="4917033"/>
            <a:ext cx="3905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6870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17410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1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FFFFFF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1625" y="26988"/>
            <a:ext cx="104981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FFFFFF"/>
                </a:solidFill>
                <a:latin typeface="Martian Mono" charset="0"/>
              </a:rPr>
              <a:t>Взаимодействие по потребности в дополнительном обучении в образовательных организациях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1491868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FFFFFF"/>
                </a:solidFill>
                <a:latin typeface="Martian Mono" charset="0"/>
              </a:rPr>
              <a:t>04</a:t>
            </a:r>
            <a:endParaRPr lang="ru-RU" dirty="0">
              <a:solidFill>
                <a:srgbClr val="FFFFFF"/>
              </a:solidFill>
              <a:latin typeface="Martian Mono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339975" y="1139825"/>
            <a:ext cx="8602663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200" b="1" dirty="0">
                <a:solidFill>
                  <a:srgbClr val="0055E8"/>
                </a:solidFill>
                <a:latin typeface="Ubuntu" charset="0"/>
              </a:rPr>
              <a:t>1. Самостоятельная работа с сайтом МАОУ ДПО ИПК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6696075" y="2052638"/>
            <a:ext cx="44624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313" y="2052638"/>
            <a:ext cx="4146550" cy="3346450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417" name="AutoShape 9"/>
          <p:cNvSpPr>
            <a:spLocks noChangeArrowheads="1"/>
          </p:cNvSpPr>
          <p:nvPr/>
        </p:nvSpPr>
        <p:spPr bwMode="auto">
          <a:xfrm>
            <a:off x="720725" y="5784850"/>
            <a:ext cx="5580063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2000" dirty="0">
                <a:solidFill>
                  <a:srgbClr val="FFFFFF"/>
                </a:solidFill>
                <a:latin typeface="Calibri" charset="0"/>
              </a:rPr>
              <a:t>Внебюджетные семинары</a:t>
            </a:r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>
            <a:off x="720725" y="4813300"/>
            <a:ext cx="5580063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2000" dirty="0">
                <a:solidFill>
                  <a:srgbClr val="FFFFFF"/>
                </a:solidFill>
                <a:latin typeface="Calibri" charset="0"/>
              </a:rPr>
              <a:t>Внебюджетные курсы повышения квалификации</a:t>
            </a:r>
          </a:p>
        </p:txBody>
      </p:sp>
      <p:sp>
        <p:nvSpPr>
          <p:cNvPr id="17419" name="AutoShape 11"/>
          <p:cNvSpPr>
            <a:spLocks noChangeArrowheads="1"/>
          </p:cNvSpPr>
          <p:nvPr/>
        </p:nvSpPr>
        <p:spPr bwMode="auto">
          <a:xfrm>
            <a:off x="720725" y="3887788"/>
            <a:ext cx="5580063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 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Бюджетные курсы повышения квалификации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  </a:t>
            </a:r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9288" y="4140200"/>
            <a:ext cx="1841500" cy="1841500"/>
          </a:xfrm>
          <a:prstGeom prst="rect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7890669" y="6030912"/>
            <a:ext cx="8602662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600" b="1" dirty="0">
                <a:solidFill>
                  <a:srgbClr val="0055E8"/>
                </a:solidFill>
                <a:latin typeface="Ubuntu" charset="0"/>
              </a:rPr>
              <a:t>new.institutpk.ru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2894013" y="1824038"/>
            <a:ext cx="1065212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</a:tabLst>
            </a:pPr>
            <a:r>
              <a:rPr lang="ru-RU" sz="2200" b="1">
                <a:solidFill>
                  <a:srgbClr val="FFFFFF"/>
                </a:solidFill>
              </a:rPr>
              <a:t>Курсы</a:t>
            </a:r>
          </a:p>
          <a:p>
            <a:pPr>
              <a:lnSpc>
                <a:spcPct val="100000"/>
              </a:lnSpc>
              <a:tabLst>
                <a:tab pos="914400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  <p:sp>
        <p:nvSpPr>
          <p:cNvPr id="17423" name="AutoShape 15"/>
          <p:cNvSpPr>
            <a:spLocks noChangeArrowheads="1"/>
          </p:cNvSpPr>
          <p:nvPr/>
        </p:nvSpPr>
        <p:spPr bwMode="auto">
          <a:xfrm>
            <a:off x="720725" y="1800225"/>
            <a:ext cx="5580063" cy="695325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endParaRPr lang="ru-RU" b="1" dirty="0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sz="2200" b="1" dirty="0">
                <a:solidFill>
                  <a:srgbClr val="FFFFFF"/>
                </a:solidFill>
                <a:latin typeface="Calibri" charset="0"/>
              </a:rPr>
              <a:t>КУРСЫ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7424" name="AutoShape 16"/>
          <p:cNvSpPr>
            <a:spLocks noChangeArrowheads="1"/>
          </p:cNvSpPr>
          <p:nvPr/>
        </p:nvSpPr>
        <p:spPr bwMode="auto">
          <a:xfrm>
            <a:off x="720725" y="2949699"/>
            <a:ext cx="5580063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>
                <a:solidFill>
                  <a:srgbClr val="FFFFFF"/>
                </a:solidFill>
                <a:latin typeface="Calibri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endParaRPr lang="ru-RU" b="1">
              <a:solidFill>
                <a:srgbClr val="FFFFFF"/>
              </a:solidFill>
            </a:endParaRPr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660400" y="3024188"/>
            <a:ext cx="5746750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Ctr="1">
            <a:spAutoFit/>
          </a:bodyPr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Курсы по программам, входящим в Федеральный</a:t>
            </a:r>
          </a:p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реестр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18434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5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FFFFFF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01625" y="26988"/>
            <a:ext cx="104981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FFFFFF"/>
                </a:solidFill>
                <a:latin typeface="Martian Mono" charset="0"/>
              </a:rPr>
              <a:t>Взаимодействие по потребности в дополнительном обучении в образовательных организациях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1491868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FFFFFF"/>
                </a:solidFill>
                <a:latin typeface="Martian Mono" charset="0"/>
              </a:rPr>
              <a:t>05</a:t>
            </a:r>
            <a:endParaRPr lang="ru-RU" dirty="0">
              <a:solidFill>
                <a:srgbClr val="FFFFFF"/>
              </a:solidFill>
              <a:latin typeface="Martian Mono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800225" y="1139825"/>
            <a:ext cx="914241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200" b="1">
                <a:solidFill>
                  <a:srgbClr val="0055E8"/>
                </a:solidFill>
                <a:latin typeface="Ubuntu" charset="0"/>
              </a:rPr>
              <a:t>1.  Самостоятельная работа с сайтом МАОУ ДПО ИПК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696075" y="2052638"/>
            <a:ext cx="44624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360363" y="1968500"/>
            <a:ext cx="5397500" cy="3589338"/>
            <a:chOff x="227" y="1240"/>
            <a:chExt cx="3400" cy="2261"/>
          </a:xfrm>
        </p:grpSpPr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227" y="1240"/>
              <a:ext cx="3372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5029200" algn="l"/>
                </a:tabLst>
              </a:pPr>
              <a:r>
                <a:rPr lang="ru-RU" sz="1600">
                  <a:solidFill>
                    <a:srgbClr val="FFFFFF"/>
                  </a:solidFill>
                  <a:latin typeface="Franklin Gothic Demi" charset="0"/>
                </a:rPr>
                <a:t>а)</a:t>
              </a:r>
            </a:p>
          </p:txBody>
        </p:sp>
        <p:grpSp>
          <p:nvGrpSpPr>
            <p:cNvPr id="18442" name="Group 10"/>
            <p:cNvGrpSpPr>
              <a:grpSpLocks/>
            </p:cNvGrpSpPr>
            <p:nvPr/>
          </p:nvGrpSpPr>
          <p:grpSpPr bwMode="auto">
            <a:xfrm>
              <a:off x="227" y="1946"/>
              <a:ext cx="3394" cy="741"/>
              <a:chOff x="227" y="1946"/>
              <a:chExt cx="3394" cy="741"/>
            </a:xfrm>
          </p:grpSpPr>
          <p:pic>
            <p:nvPicPr>
              <p:cNvPr id="18443" name="Picture 1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7" y="1946"/>
                <a:ext cx="3394" cy="7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8444" name="Rectangle 12"/>
              <p:cNvSpPr>
                <a:spLocks noChangeArrowheads="1"/>
              </p:cNvSpPr>
              <p:nvPr/>
            </p:nvSpPr>
            <p:spPr bwMode="auto">
              <a:xfrm>
                <a:off x="259" y="1975"/>
                <a:ext cx="331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5" name="Rectangle 13"/>
              <p:cNvSpPr>
                <a:spLocks noChangeArrowheads="1"/>
              </p:cNvSpPr>
              <p:nvPr/>
            </p:nvSpPr>
            <p:spPr bwMode="auto">
              <a:xfrm>
                <a:off x="266" y="2202"/>
                <a:ext cx="3186" cy="4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914400" algn="l"/>
                    <a:tab pos="1828800" algn="l"/>
                    <a:tab pos="2743200" algn="l"/>
                    <a:tab pos="3657600" algn="l"/>
                    <a:tab pos="4572000" algn="l"/>
                  </a:tabLst>
                </a:pPr>
                <a:r>
                  <a:rPr lang="ru-RU" dirty="0">
                    <a:solidFill>
                      <a:srgbClr val="000000"/>
                    </a:solidFill>
                    <a:latin typeface="Franklin Gothic Demi" charset="0"/>
                  </a:rPr>
                  <a:t>* План-график бюджетных курсов</a:t>
                </a:r>
              </a:p>
              <a:p>
                <a:pPr>
                  <a:lnSpc>
                    <a:spcPct val="100000"/>
                  </a:lnSpc>
                  <a:tabLst>
                    <a:tab pos="914400" algn="l"/>
                    <a:tab pos="1828800" algn="l"/>
                    <a:tab pos="2743200" algn="l"/>
                    <a:tab pos="3657600" algn="l"/>
                    <a:tab pos="4572000" algn="l"/>
                  </a:tabLst>
                </a:pPr>
                <a:endParaRPr lang="ru-RU" dirty="0">
                  <a:solidFill>
                    <a:srgbClr val="FFFFFF"/>
                  </a:solidFill>
                  <a:latin typeface="Ubuntu" charset="0"/>
                </a:endParaRPr>
              </a:p>
            </p:txBody>
          </p:sp>
        </p:grpSp>
        <p:grpSp>
          <p:nvGrpSpPr>
            <p:cNvPr id="18446" name="Group 14"/>
            <p:cNvGrpSpPr>
              <a:grpSpLocks/>
            </p:cNvGrpSpPr>
            <p:nvPr/>
          </p:nvGrpSpPr>
          <p:grpSpPr bwMode="auto">
            <a:xfrm>
              <a:off x="233" y="2760"/>
              <a:ext cx="3394" cy="741"/>
              <a:chOff x="233" y="2760"/>
              <a:chExt cx="3394" cy="741"/>
            </a:xfrm>
          </p:grpSpPr>
          <p:pic>
            <p:nvPicPr>
              <p:cNvPr id="18447" name="Picture 1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" y="2760"/>
                <a:ext cx="3394" cy="7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8448" name="Rectangle 16"/>
              <p:cNvSpPr>
                <a:spLocks noChangeArrowheads="1"/>
              </p:cNvSpPr>
              <p:nvPr/>
            </p:nvSpPr>
            <p:spPr bwMode="auto">
              <a:xfrm>
                <a:off x="313" y="2760"/>
                <a:ext cx="3307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9" name="Rectangle 17"/>
              <p:cNvSpPr>
                <a:spLocks noChangeArrowheads="1"/>
              </p:cNvSpPr>
              <p:nvPr/>
            </p:nvSpPr>
            <p:spPr bwMode="auto">
              <a:xfrm>
                <a:off x="302" y="2968"/>
                <a:ext cx="3308" cy="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914400" algn="l"/>
                    <a:tab pos="1828800" algn="l"/>
                    <a:tab pos="2743200" algn="l"/>
                    <a:tab pos="3657600" algn="l"/>
                    <a:tab pos="4572000" algn="l"/>
                  </a:tabLst>
                </a:pPr>
                <a:r>
                  <a:rPr lang="ru-RU" dirty="0">
                    <a:solidFill>
                      <a:srgbClr val="000000"/>
                    </a:solidFill>
                    <a:latin typeface="Franklin Gothic Demi" charset="0"/>
                  </a:rPr>
                  <a:t>* Записаться на курс</a:t>
                </a:r>
              </a:p>
            </p:txBody>
          </p:sp>
        </p:grpSp>
        <p:sp>
          <p:nvSpPr>
            <p:cNvPr id="18450" name="AutoShape 18"/>
            <p:cNvSpPr>
              <a:spLocks noChangeArrowheads="1"/>
            </p:cNvSpPr>
            <p:nvPr/>
          </p:nvSpPr>
          <p:spPr bwMode="auto">
            <a:xfrm rot="10800000">
              <a:off x="1694" y="1863"/>
              <a:ext cx="272" cy="16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80" cap="flat">
              <a:solidFill>
                <a:srgbClr val="003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1" name="AutoShape 19"/>
            <p:cNvSpPr>
              <a:spLocks noChangeArrowheads="1"/>
            </p:cNvSpPr>
            <p:nvPr/>
          </p:nvSpPr>
          <p:spPr bwMode="auto">
            <a:xfrm rot="10800000">
              <a:off x="1724" y="2661"/>
              <a:ext cx="272" cy="16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80" cap="flat">
              <a:solidFill>
                <a:srgbClr val="003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52" name="AutoShape 20"/>
          <p:cNvSpPr>
            <a:spLocks noChangeArrowheads="1"/>
          </p:cNvSpPr>
          <p:nvPr/>
        </p:nvSpPr>
        <p:spPr bwMode="auto">
          <a:xfrm>
            <a:off x="360363" y="2005013"/>
            <a:ext cx="5399087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endParaRPr lang="ru-RU" dirty="0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Бюджетные курсы повышения квалификации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  </a:t>
            </a:r>
          </a:p>
        </p:txBody>
      </p: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6386513" y="1987550"/>
            <a:ext cx="5397500" cy="3590925"/>
            <a:chOff x="4023" y="1252"/>
            <a:chExt cx="3400" cy="2262"/>
          </a:xfrm>
        </p:grpSpPr>
        <p:sp>
          <p:nvSpPr>
            <p:cNvPr id="18454" name="Rectangle 22"/>
            <p:cNvSpPr>
              <a:spLocks noChangeArrowheads="1"/>
            </p:cNvSpPr>
            <p:nvPr/>
          </p:nvSpPr>
          <p:spPr bwMode="auto">
            <a:xfrm>
              <a:off x="4023" y="1252"/>
              <a:ext cx="3372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5029200" algn="l"/>
                </a:tabLst>
              </a:pPr>
              <a:r>
                <a:rPr lang="ru-RU" sz="1600">
                  <a:solidFill>
                    <a:srgbClr val="FFFFFF"/>
                  </a:solidFill>
                  <a:latin typeface="Franklin Gothic Demi" charset="0"/>
                </a:rPr>
                <a:t>а)</a:t>
              </a:r>
            </a:p>
          </p:txBody>
        </p:sp>
        <p:grpSp>
          <p:nvGrpSpPr>
            <p:cNvPr id="18455" name="Group 23"/>
            <p:cNvGrpSpPr>
              <a:grpSpLocks/>
            </p:cNvGrpSpPr>
            <p:nvPr/>
          </p:nvGrpSpPr>
          <p:grpSpPr bwMode="auto">
            <a:xfrm>
              <a:off x="4023" y="1958"/>
              <a:ext cx="3394" cy="741"/>
              <a:chOff x="4023" y="1958"/>
              <a:chExt cx="3394" cy="741"/>
            </a:xfrm>
          </p:grpSpPr>
          <p:pic>
            <p:nvPicPr>
              <p:cNvPr id="18456" name="Picture 2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3" y="1958"/>
                <a:ext cx="3394" cy="7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8457" name="Rectangle 25"/>
              <p:cNvSpPr>
                <a:spLocks noChangeArrowheads="1"/>
              </p:cNvSpPr>
              <p:nvPr/>
            </p:nvSpPr>
            <p:spPr bwMode="auto">
              <a:xfrm>
                <a:off x="4055" y="1987"/>
                <a:ext cx="331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58" name="Rectangle 26"/>
              <p:cNvSpPr>
                <a:spLocks noChangeArrowheads="1"/>
              </p:cNvSpPr>
              <p:nvPr/>
            </p:nvSpPr>
            <p:spPr bwMode="auto">
              <a:xfrm>
                <a:off x="4063" y="2214"/>
                <a:ext cx="3186" cy="4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914400" algn="l"/>
                    <a:tab pos="1828800" algn="l"/>
                    <a:tab pos="2743200" algn="l"/>
                    <a:tab pos="3657600" algn="l"/>
                    <a:tab pos="4572000" algn="l"/>
                  </a:tabLst>
                </a:pPr>
                <a:r>
                  <a:rPr lang="ru-RU" dirty="0">
                    <a:solidFill>
                      <a:srgbClr val="000000"/>
                    </a:solidFill>
                    <a:latin typeface="Franklin Gothic Demi" charset="0"/>
                  </a:rPr>
                  <a:t>* Курсы повышения квалификации (</a:t>
                </a:r>
                <a:r>
                  <a:rPr lang="ru-RU" dirty="0" err="1">
                    <a:solidFill>
                      <a:srgbClr val="000000"/>
                    </a:solidFill>
                    <a:latin typeface="Franklin Gothic Demi" charset="0"/>
                  </a:rPr>
                  <a:t>очная,очно</a:t>
                </a:r>
                <a:r>
                  <a:rPr lang="ru-RU" dirty="0">
                    <a:solidFill>
                      <a:srgbClr val="000000"/>
                    </a:solidFill>
                    <a:latin typeface="Franklin Gothic Demi" charset="0"/>
                  </a:rPr>
                  <a:t>-заочная форма)</a:t>
                </a:r>
              </a:p>
            </p:txBody>
          </p:sp>
        </p:grpSp>
        <p:grpSp>
          <p:nvGrpSpPr>
            <p:cNvPr id="18459" name="Group 27"/>
            <p:cNvGrpSpPr>
              <a:grpSpLocks/>
            </p:cNvGrpSpPr>
            <p:nvPr/>
          </p:nvGrpSpPr>
          <p:grpSpPr bwMode="auto">
            <a:xfrm>
              <a:off x="4029" y="2773"/>
              <a:ext cx="3394" cy="741"/>
              <a:chOff x="4029" y="2773"/>
              <a:chExt cx="3394" cy="741"/>
            </a:xfrm>
          </p:grpSpPr>
          <p:pic>
            <p:nvPicPr>
              <p:cNvPr id="18460" name="Picture 2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9" y="2773"/>
                <a:ext cx="3394" cy="7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8461" name="Rectangle 29"/>
              <p:cNvSpPr>
                <a:spLocks noChangeArrowheads="1"/>
              </p:cNvSpPr>
              <p:nvPr/>
            </p:nvSpPr>
            <p:spPr bwMode="auto">
              <a:xfrm>
                <a:off x="4109" y="2773"/>
                <a:ext cx="3307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62" name="Rectangle 30"/>
              <p:cNvSpPr>
                <a:spLocks noChangeArrowheads="1"/>
              </p:cNvSpPr>
              <p:nvPr/>
            </p:nvSpPr>
            <p:spPr bwMode="auto">
              <a:xfrm>
                <a:off x="4098" y="2980"/>
                <a:ext cx="3308" cy="4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914400" algn="l"/>
                    <a:tab pos="1828800" algn="l"/>
                    <a:tab pos="2743200" algn="l"/>
                    <a:tab pos="3657600" algn="l"/>
                    <a:tab pos="4572000" algn="l"/>
                  </a:tabLst>
                </a:pPr>
                <a:r>
                  <a:rPr lang="ru-RU" dirty="0">
                    <a:solidFill>
                      <a:srgbClr val="000000"/>
                    </a:solidFill>
                    <a:latin typeface="Franklin Gothic Demi" charset="0"/>
                  </a:rPr>
                  <a:t>* Курсы повышения квалификации (заочные)</a:t>
                </a:r>
              </a:p>
              <a:p>
                <a:pPr>
                  <a:lnSpc>
                    <a:spcPct val="100000"/>
                  </a:lnSpc>
                  <a:tabLst>
                    <a:tab pos="914400" algn="l"/>
                    <a:tab pos="1828800" algn="l"/>
                    <a:tab pos="2743200" algn="l"/>
                    <a:tab pos="3657600" algn="l"/>
                    <a:tab pos="4572000" algn="l"/>
                  </a:tabLst>
                </a:pPr>
                <a:r>
                  <a:rPr lang="ru-RU" dirty="0">
                    <a:solidFill>
                      <a:srgbClr val="000000"/>
                    </a:solidFill>
                    <a:latin typeface="Franklin Gothic Demi" charset="0"/>
                  </a:rPr>
                  <a:t>* Курсы переподготовки</a:t>
                </a:r>
              </a:p>
            </p:txBody>
          </p:sp>
        </p:grpSp>
        <p:sp>
          <p:nvSpPr>
            <p:cNvPr id="18463" name="AutoShape 31"/>
            <p:cNvSpPr>
              <a:spLocks noChangeArrowheads="1"/>
            </p:cNvSpPr>
            <p:nvPr/>
          </p:nvSpPr>
          <p:spPr bwMode="auto">
            <a:xfrm rot="10800000">
              <a:off x="5490" y="1876"/>
              <a:ext cx="272" cy="16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80" cap="flat">
              <a:solidFill>
                <a:srgbClr val="003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4" name="AutoShape 32"/>
            <p:cNvSpPr>
              <a:spLocks noChangeArrowheads="1"/>
            </p:cNvSpPr>
            <p:nvPr/>
          </p:nvSpPr>
          <p:spPr bwMode="auto">
            <a:xfrm rot="10800000">
              <a:off x="5520" y="2673"/>
              <a:ext cx="272" cy="16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80" cap="flat">
              <a:solidFill>
                <a:srgbClr val="003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65" name="AutoShape 33"/>
          <p:cNvSpPr>
            <a:spLocks noChangeArrowheads="1"/>
          </p:cNvSpPr>
          <p:nvPr/>
        </p:nvSpPr>
        <p:spPr bwMode="auto">
          <a:xfrm>
            <a:off x="6408738" y="2005013"/>
            <a:ext cx="5399087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 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Внебюджетные курсы повышения квалификации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 </a:t>
            </a:r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4537075" y="6045200"/>
            <a:ext cx="8602663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600" b="1" dirty="0">
                <a:solidFill>
                  <a:srgbClr val="0055E8"/>
                </a:solidFill>
                <a:latin typeface="Ubuntu" charset="0"/>
              </a:rPr>
              <a:t>new.institutpk.ru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19458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FFFFFF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01625" y="26988"/>
            <a:ext cx="104981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FFFFFF"/>
                </a:solidFill>
                <a:latin typeface="Martian Mono" charset="0"/>
              </a:rPr>
              <a:t>Взаимодействие по потребности в дополнительном обучении в образовательных организациях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1491868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FFFFFF"/>
                </a:solidFill>
                <a:latin typeface="Martian Mono" charset="0"/>
              </a:rPr>
              <a:t>06</a:t>
            </a:r>
            <a:endParaRPr lang="ru-RU" dirty="0">
              <a:solidFill>
                <a:srgbClr val="FFFFFF"/>
              </a:solidFill>
              <a:latin typeface="Martian Mono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696075" y="2052638"/>
            <a:ext cx="44624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3060700" y="1644650"/>
            <a:ext cx="6299200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>
                <a:solidFill>
                  <a:srgbClr val="FFFFFF"/>
                </a:solidFill>
                <a:latin typeface="Franklin Gothic Demi" charset="0"/>
              </a:rPr>
              <a:t>Внебюджетные курсы повышения квалификации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4537075" y="6045200"/>
            <a:ext cx="8602663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600" b="1">
                <a:solidFill>
                  <a:srgbClr val="0055E8"/>
                </a:solidFill>
                <a:latin typeface="Ubuntu" charset="0"/>
              </a:rPr>
              <a:t>new.institutpk.ru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875680" y="2747243"/>
            <a:ext cx="4140200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Дошкольное образование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Начальное образование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Основное общее образование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Методика подготовки учащихся к ГИА в формате ЕГЭ \ ОГЭ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Управление образованием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2700269" y="1025340"/>
            <a:ext cx="8602662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r>
              <a:rPr lang="ru-RU" sz="2200" b="1" dirty="0">
                <a:solidFill>
                  <a:srgbClr val="0055E8"/>
                </a:solidFill>
                <a:latin typeface="Ubuntu" charset="0"/>
              </a:rPr>
              <a:t>1. Самостоятельная работа с сайтом МАОУ ДПО ИПК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10538" y="265491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Цифровая образовательная среда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Безопасность в образовательных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организациях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Дополнительное образование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Инклюзивное образование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 b="1" dirty="0">
              <a:solidFill>
                <a:srgbClr val="0055E8"/>
              </a:solidFill>
              <a:latin typeface="Ubuntu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r>
              <a:rPr lang="ru-RU" b="1" dirty="0">
                <a:solidFill>
                  <a:srgbClr val="0055E8"/>
                </a:solidFill>
                <a:latin typeface="Ubuntu" charset="0"/>
              </a:rPr>
              <a:t>Психология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07568" y="5625553"/>
            <a:ext cx="8743836" cy="34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  <a:latin typeface="Ubuntu" charset="0"/>
              </a:rPr>
              <a:t>Программы</a:t>
            </a:r>
            <a:r>
              <a:rPr lang="ru-RU" dirty="0"/>
              <a:t> </a:t>
            </a:r>
            <a:r>
              <a:rPr lang="ru-RU" b="1" dirty="0">
                <a:solidFill>
                  <a:srgbClr val="0055E8"/>
                </a:solidFill>
                <a:latin typeface="Ubuntu" charset="0"/>
              </a:rPr>
              <a:t>по</a:t>
            </a:r>
            <a:r>
              <a:rPr lang="ru-RU" dirty="0"/>
              <a:t> </a:t>
            </a:r>
            <a:r>
              <a:rPr lang="ru-RU" b="1" dirty="0">
                <a:solidFill>
                  <a:srgbClr val="0055E8"/>
                </a:solidFill>
                <a:latin typeface="Ubuntu" charset="0"/>
              </a:rPr>
              <a:t>актуальным</a:t>
            </a:r>
            <a:r>
              <a:rPr lang="ru-RU" dirty="0"/>
              <a:t> </a:t>
            </a:r>
            <a:r>
              <a:rPr lang="ru-RU" b="1" dirty="0">
                <a:solidFill>
                  <a:srgbClr val="0055E8"/>
                </a:solidFill>
                <a:latin typeface="Ubuntu" charset="0"/>
              </a:rPr>
              <a:t>направлениям</a:t>
            </a:r>
            <a:r>
              <a:rPr lang="ru-RU" dirty="0"/>
              <a:t> </a:t>
            </a:r>
            <a:r>
              <a:rPr lang="ru-RU" b="1" dirty="0">
                <a:solidFill>
                  <a:srgbClr val="0055E8"/>
                </a:solidFill>
                <a:latin typeface="Ubuntu" charset="0"/>
              </a:rPr>
              <a:t>образовательной</a:t>
            </a:r>
            <a:r>
              <a:rPr lang="ru-RU" dirty="0"/>
              <a:t> </a:t>
            </a:r>
            <a:r>
              <a:rPr lang="ru-RU" b="1" dirty="0">
                <a:solidFill>
                  <a:srgbClr val="0055E8"/>
                </a:solidFill>
                <a:latin typeface="Ubuntu" charset="0"/>
              </a:rPr>
              <a:t>практики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1"/>
          <p:cNvGrpSpPr>
            <a:grpSpLocks/>
          </p:cNvGrpSpPr>
          <p:nvPr/>
        </p:nvGrpSpPr>
        <p:grpSpPr bwMode="auto">
          <a:xfrm>
            <a:off x="0" y="-1187450"/>
            <a:ext cx="12188825" cy="2157413"/>
            <a:chOff x="0" y="-748"/>
            <a:chExt cx="7678" cy="1359"/>
          </a:xfrm>
        </p:grpSpPr>
        <p:sp>
          <p:nvSpPr>
            <p:cNvPr id="2048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7678" cy="611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80" cap="flat">
                  <a:solidFill>
                    <a:srgbClr val="3465A4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3" name="AutoShape 3"/>
            <p:cNvSpPr>
              <a:spLocks/>
            </p:cNvSpPr>
            <p:nvPr/>
          </p:nvSpPr>
          <p:spPr bwMode="auto">
            <a:xfrm rot="3240000">
              <a:off x="5920" y="-321"/>
              <a:ext cx="1276" cy="433"/>
            </a:xfrm>
            <a:custGeom>
              <a:avLst/>
              <a:gdLst>
                <a:gd name="G0" fmla="*/ 0 5632 1"/>
                <a:gd name="G1" fmla="*/ G0 1 32767"/>
                <a:gd name="G2" fmla="*/ 32767 5632 1"/>
                <a:gd name="G3" fmla="*/ G2 1 32767"/>
                <a:gd name="G4" fmla="*/ 0 1916 1"/>
                <a:gd name="G5" fmla="*/ G4 1 32767"/>
                <a:gd name="G6" fmla="*/ 32767 1916 1"/>
                <a:gd name="G7" fmla="*/ G6 1 32767"/>
                <a:gd name="G8" fmla="*/ 0 5632 1"/>
                <a:gd name="G9" fmla="*/ G8 1 1918"/>
                <a:gd name="G10" fmla="*/ 630 1916 1"/>
                <a:gd name="G11" fmla="*/ G10 1 5634"/>
                <a:gd name="G12" fmla="*/ 1776 5632 1"/>
                <a:gd name="G13" fmla="*/ G12 1 1918"/>
                <a:gd name="G14" fmla="*/ 105 1916 1"/>
                <a:gd name="G15" fmla="*/ G14 1 5634"/>
                <a:gd name="G16" fmla="*/ 4117 5632 1"/>
                <a:gd name="G17" fmla="*/ G16 1 1918"/>
                <a:gd name="G18" fmla="*/ 588 1916 1"/>
                <a:gd name="G19" fmla="*/ G18 1 5634"/>
                <a:gd name="G20" fmla="*/ 7315 5632 1"/>
                <a:gd name="G21" fmla="*/ G20 1 1918"/>
                <a:gd name="G22" fmla="*/ 189 1916 1"/>
                <a:gd name="G23" fmla="*/ G22 1 5634"/>
                <a:gd name="G24" fmla="*/ 9809 5632 1"/>
                <a:gd name="G25" fmla="*/ G24 1 1918"/>
                <a:gd name="G26" fmla="*/ 630 1916 1"/>
                <a:gd name="G27" fmla="*/ G26 1 5634"/>
                <a:gd name="G28" fmla="*/ 12100 5632 1"/>
                <a:gd name="G29" fmla="*/ G28 1 1918"/>
                <a:gd name="G30" fmla="*/ 105 1916 1"/>
                <a:gd name="G31" fmla="*/ G30 1 5634"/>
                <a:gd name="G32" fmla="*/ 14340 5632 1"/>
                <a:gd name="G33" fmla="*/ G32 1 1918"/>
                <a:gd name="G34" fmla="*/ 651 1916 1"/>
                <a:gd name="G35" fmla="*/ G34 1 5634"/>
                <a:gd name="G36" fmla="*/ 16546 5632 1"/>
                <a:gd name="G37" fmla="*/ G36 1 1918"/>
                <a:gd name="G38" fmla="*/ 0 1916 1"/>
                <a:gd name="G39" fmla="*/ G38 1 5634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440" cap="flat">
              <a:solidFill>
                <a:srgbClr val="FFFFFF"/>
              </a:solidFill>
              <a:prstDash val="sysDash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1625" y="26988"/>
            <a:ext cx="104981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FFFFFF"/>
                </a:solidFill>
                <a:latin typeface="Martian Mono" charset="0"/>
              </a:rPr>
              <a:t>Взаимодействие по потребности в дополнительном обучении в образовательных организациях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1491868" y="308187"/>
            <a:ext cx="438239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FFFFFF"/>
                </a:solidFill>
                <a:latin typeface="Martian Mono" charset="0"/>
              </a:rPr>
              <a:t>07</a:t>
            </a:r>
            <a:endParaRPr lang="ru-RU" dirty="0">
              <a:solidFill>
                <a:srgbClr val="FFFFFF"/>
              </a:solidFill>
              <a:latin typeface="Martian Mono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900113" y="1116013"/>
            <a:ext cx="106203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>
                <a:solidFill>
                  <a:srgbClr val="0055E8"/>
                </a:solidFill>
                <a:latin typeface="Ubuntu" charset="0"/>
              </a:rPr>
              <a:t>2. Обращение в отдел по организационно-методической работе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696075" y="2052638"/>
            <a:ext cx="44624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720725" y="5784850"/>
            <a:ext cx="5399088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  Приказом Министерства просвещения РФ от 19.02.2024 № 110  </a:t>
            </a:r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720725" y="4813300"/>
            <a:ext cx="5399088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  Приказ Министерства просвещения России от 17.03.2025 N 209  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720725" y="3887788"/>
            <a:ext cx="5399088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>
                <a:solidFill>
                  <a:srgbClr val="FFFFFF"/>
                </a:solidFill>
                <a:latin typeface="Calibri" charset="0"/>
              </a:rPr>
              <a:t> 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>
                <a:solidFill>
                  <a:srgbClr val="FFFFFF"/>
                </a:solidFill>
                <a:latin typeface="Calibri" charset="0"/>
              </a:rPr>
              <a:t>  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2894013" y="1824038"/>
            <a:ext cx="1065212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</a:tabLst>
            </a:pPr>
            <a:r>
              <a:rPr lang="ru-RU" sz="2200" b="1">
                <a:solidFill>
                  <a:srgbClr val="FFFFFF"/>
                </a:solidFill>
              </a:rPr>
              <a:t>Курсы</a:t>
            </a:r>
          </a:p>
          <a:p>
            <a:pPr>
              <a:lnSpc>
                <a:spcPct val="100000"/>
              </a:lnSpc>
              <a:tabLst>
                <a:tab pos="914400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2339975" y="1800225"/>
            <a:ext cx="1800225" cy="695325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</a:tabLst>
            </a:pPr>
            <a:endParaRPr lang="ru-RU" sz="2200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>
            <a:off x="720725" y="2879725"/>
            <a:ext cx="5399088" cy="695325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r>
              <a:rPr lang="ru-RU">
                <a:solidFill>
                  <a:srgbClr val="FFFFFF"/>
                </a:solidFill>
                <a:latin typeface="Calibri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</a:tabLst>
            </a:pPr>
            <a:endParaRPr lang="ru-RU" b="1">
              <a:solidFill>
                <a:srgbClr val="FFFFFF"/>
              </a:solidFill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539750" y="3024188"/>
            <a:ext cx="5746750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Ctr="1">
            <a:spAutoFit/>
          </a:bodyPr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Повышение образовательных результатов по ЕГЭ, ОГЭ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2555875" y="1874838"/>
            <a:ext cx="1439863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</a:tabLst>
            </a:pPr>
            <a:r>
              <a:rPr lang="ru-RU" sz="2400" b="1">
                <a:solidFill>
                  <a:srgbClr val="FFFFFF"/>
                </a:solidFill>
                <a:latin typeface="Ubuntu" charset="0"/>
              </a:rPr>
              <a:t>Запрос</a:t>
            </a:r>
          </a:p>
          <a:p>
            <a:pPr>
              <a:lnSpc>
                <a:spcPct val="100000"/>
              </a:lnSpc>
              <a:tabLst>
                <a:tab pos="914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96" name="AutoShape 16"/>
          <p:cNvSpPr>
            <a:spLocks noChangeArrowheads="1"/>
          </p:cNvSpPr>
          <p:nvPr/>
        </p:nvSpPr>
        <p:spPr bwMode="auto">
          <a:xfrm>
            <a:off x="8315325" y="1800225"/>
            <a:ext cx="2159000" cy="695325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19080" cap="flat">
            <a:solidFill>
              <a:srgbClr val="3254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</a:tabLst>
            </a:pPr>
            <a:endParaRPr lang="ru-RU" sz="2200" b="1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tabLst>
                <a:tab pos="914400" algn="l"/>
                <a:tab pos="1828800" algn="l"/>
              </a:tabLs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8496300" y="1876425"/>
            <a:ext cx="2159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r>
              <a:rPr lang="ru-RU" sz="2400" b="1" dirty="0">
                <a:solidFill>
                  <a:srgbClr val="FFFFFF"/>
                </a:solidFill>
                <a:latin typeface="Ubuntu" charset="0"/>
              </a:rPr>
              <a:t>Решение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endParaRPr lang="ru-RU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6286500" y="3240088"/>
            <a:ext cx="373063" cy="1587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6286500" y="4140200"/>
            <a:ext cx="373063" cy="1588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6300788" y="5040313"/>
            <a:ext cx="373062" cy="1587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6742113" y="2879725"/>
            <a:ext cx="6937375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Технология повышения качества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образовательных результатов (о-з.,72 ч.) </a:t>
            </a:r>
          </a:p>
        </p:txBody>
      </p:sp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360363" y="3959225"/>
            <a:ext cx="5759450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Ctr="1">
            <a:spAutoFit/>
          </a:bodyPr>
          <a:lstStyle/>
          <a:p>
            <a:pPr algn="ctr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ru-RU" dirty="0">
                <a:solidFill>
                  <a:srgbClr val="FFFFFF"/>
                </a:solidFill>
                <a:latin typeface="Calibri" charset="0"/>
              </a:rPr>
              <a:t>Изменения в 544 ФЗ в части поступления детей-мигрантов в ОО</a:t>
            </a: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6742113" y="3825875"/>
            <a:ext cx="6937375" cy="92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Методика обучения русскому языку как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иностранному (РКИ) в условиях </a:t>
            </a:r>
            <a:r>
              <a:rPr lang="ru-RU" dirty="0" err="1">
                <a:solidFill>
                  <a:srgbClr val="000000"/>
                </a:solidFill>
              </a:rPr>
              <a:t>билингвальной</a:t>
            </a:r>
            <a:r>
              <a:rPr lang="ru-RU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образовательной среды (о-з.,72 ч.) </a:t>
            </a:r>
          </a:p>
        </p:txBody>
      </p:sp>
      <p:sp>
        <p:nvSpPr>
          <p:cNvPr id="20504" name="Line 24"/>
          <p:cNvSpPr>
            <a:spLocks noChangeShapeType="1"/>
          </p:cNvSpPr>
          <p:nvPr/>
        </p:nvSpPr>
        <p:spPr bwMode="auto">
          <a:xfrm>
            <a:off x="6286500" y="6119813"/>
            <a:ext cx="373063" cy="1587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6742113" y="4859338"/>
            <a:ext cx="6937375" cy="92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Разработка Программы воспитательной работы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для организаций отдыха детей и их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оздоровления (о-з.,72 ч.) </a:t>
            </a: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6742113" y="5826125"/>
            <a:ext cx="69373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Преподавание курса «История нашего края» </a:t>
            </a:r>
          </a:p>
          <a:p>
            <a:pPr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ru-RU" dirty="0">
                <a:solidFill>
                  <a:srgbClr val="000000"/>
                </a:solidFill>
              </a:rPr>
              <a:t>в рамках изменения ФОП ООО (заочный,72 ч.) </a:t>
            </a:r>
          </a:p>
        </p:txBody>
      </p:sp>
      <p:pic>
        <p:nvPicPr>
          <p:cNvPr id="20507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836738"/>
            <a:ext cx="714375" cy="714375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A2D8F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XO Oriel"/>
        <a:ea typeface="Microsoft YaHei"/>
        <a:cs typeface=""/>
      </a:majorFont>
      <a:minorFont>
        <a:latin typeface="XO Orie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0">
          <a:lnSpc>
            <a:spcPct val="93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XO Oriel" pitchFamily="16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849</Words>
  <Application>Microsoft Office PowerPoint</Application>
  <PresentationFormat>Произвольный</PresentationFormat>
  <Paragraphs>225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NMO_NASH</cp:lastModifiedBy>
  <cp:revision>68</cp:revision>
  <cp:lastPrinted>1601-01-01T00:00:00Z</cp:lastPrinted>
  <dcterms:created xsi:type="dcterms:W3CDTF">2025-08-10T23:32:47Z</dcterms:created>
  <dcterms:modified xsi:type="dcterms:W3CDTF">2025-08-25T03:41:51Z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Notes">
    <vt:i4>7</vt:i4>
  </property>
  <property fmtid="{D5CDD505-2E9C-101B-9397-08002B2CF9AE}" pid="4" name="PresentationFormat">
    <vt:lpwstr>Широкоэкранный</vt:lpwstr>
  </property>
  <property fmtid="{D5CDD505-2E9C-101B-9397-08002B2CF9AE}" pid="5" name="Slides">
    <vt:i4>7</vt:i4>
  </property>
</Properties>
</file>